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65" r:id="rId5"/>
    <p:sldId id="282" r:id="rId6"/>
    <p:sldId id="299" r:id="rId7"/>
    <p:sldId id="308" r:id="rId8"/>
    <p:sldId id="303" r:id="rId9"/>
    <p:sldId id="298" r:id="rId10"/>
    <p:sldId id="300" r:id="rId11"/>
    <p:sldId id="307" r:id="rId12"/>
    <p:sldId id="301" r:id="rId13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642"/>
    <a:srgbClr val="1C1236"/>
    <a:srgbClr val="FFFFFF"/>
    <a:srgbClr val="251D19"/>
    <a:srgbClr val="000000"/>
    <a:srgbClr val="000001"/>
    <a:srgbClr val="FEFEFF"/>
    <a:srgbClr val="E6E6E6"/>
    <a:srgbClr val="FFFEFC"/>
    <a:srgbClr val="FF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7410" autoAdjust="0"/>
  </p:normalViewPr>
  <p:slideViewPr>
    <p:cSldViewPr snapToGrid="0">
      <p:cViewPr varScale="1">
        <p:scale>
          <a:sx n="68" d="100"/>
          <a:sy n="68" d="100"/>
        </p:scale>
        <p:origin x="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244" y="56"/>
      </p:cViewPr>
      <p:guideLst>
        <p:guide orient="horz" pos="2850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customXml" Target="../customXml/item3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0D0D-852F-458F-9C25-7087B987388F}" type="datetime1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5FB0-CD55-42E5-8D20-866C9EB59AB2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AB6CCB-DEE2-4893-87F5-2E7BB7A364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EF5BE5-DF1E-439E-85EE-6956D5F34080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任意多边形: 形状 22"/>
          <p:cNvSpPr/>
          <p:nvPr userDrawn="1"/>
        </p:nvSpPr>
        <p:spPr>
          <a:xfrm rot="21279018">
            <a:off x="-717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/>
        </p:nvSpPr>
        <p:spPr>
          <a:xfrm>
            <a:off x="6999856" y="1906173"/>
            <a:ext cx="422024" cy="42202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 userDrawn="1"/>
        </p:nvSpPr>
        <p:spPr>
          <a:xfrm>
            <a:off x="427244" y="1979312"/>
            <a:ext cx="618066" cy="618066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chemeClr val="accent4"/>
                  </a:gs>
                  <a:gs pos="90000">
                    <a:schemeClr val="accent3"/>
                  </a:gs>
                </a:gsLst>
                <a:lin ang="4200000" scaled="0"/>
              </a:gra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4200" y="2061757"/>
            <a:ext cx="6913881" cy="1057010"/>
          </a:xfrm>
          <a:prstGeom prst="rect">
            <a:avLst/>
          </a:prstGeom>
        </p:spPr>
        <p:txBody>
          <a:bodyPr vert="horz" lIns="36000" tIns="45720" rIns="91440" bIns="45720" rtlCol="0" anchor="b">
            <a:noAutofit/>
          </a:bodyPr>
          <a:lstStyle>
            <a:lvl1pPr>
              <a:defRPr lang="zh-CN" altLang="en-US" sz="6600" b="1" dirty="0">
                <a:solidFill>
                  <a:schemeClr val="accent1"/>
                </a:solidFill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84200" y="3138728"/>
            <a:ext cx="6913881" cy="43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zh-CN" altLang="en-US" sz="2800" b="0">
                <a:solidFill>
                  <a:schemeClr val="tx1">
                    <a:alpha val="3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  <a:p>
            <a:pPr marL="228600" lvl="0" indent="-228600" defTabSz="914400"/>
            <a:endParaRPr lang="en-US" altLang="zh-CN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17644" r="24790" b="36724"/>
          <a:stretch>
            <a:fillRect/>
          </a:stretch>
        </p:blipFill>
        <p:spPr>
          <a:xfrm>
            <a:off x="6902305" y="897790"/>
            <a:ext cx="5146579" cy="5236310"/>
          </a:xfrm>
          <a:prstGeom prst="rect">
            <a:avLst/>
          </a:prstGeom>
          <a:effectLst>
            <a:reflection blurRad="38100" stA="16000" endPos="17000" dist="38100" dir="5400000" sy="-100000" algn="bl" rotWithShape="0"/>
          </a:effectLst>
        </p:spPr>
      </p:pic>
      <p:sp>
        <p:nvSpPr>
          <p:cNvPr id="27" name="矩形: 圆角 26"/>
          <p:cNvSpPr/>
          <p:nvPr userDrawn="1"/>
        </p:nvSpPr>
        <p:spPr>
          <a:xfrm>
            <a:off x="2735251" y="3826965"/>
            <a:ext cx="1663017" cy="4193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/>
              </a:gs>
              <a:gs pos="90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 userDrawn="1"/>
        </p:nvSpPr>
        <p:spPr>
          <a:xfrm>
            <a:off x="684201" y="3837857"/>
            <a:ext cx="1663017" cy="3975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684200" y="3880374"/>
            <a:ext cx="1663017" cy="31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5250" y="3888492"/>
            <a:ext cx="1663016" cy="296271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marL="0" indent="0" algn="ctr">
              <a:buNone/>
              <a:defRPr lang="en-US" altLang="zh-CN" sz="1400" b="0" smtClean="0">
                <a:solidFill>
                  <a:srgbClr val="FFFFFF"/>
                </a:solidFill>
                <a:latin typeface="+mn-lt"/>
                <a:ea typeface="+mj-ea"/>
              </a:defRPr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 Click to edit text</a:t>
            </a:r>
            <a:endParaRPr lang="en-US" altLang="zh-CN" dirty="0"/>
          </a:p>
        </p:txBody>
      </p:sp>
      <p:sp>
        <p:nvSpPr>
          <p:cNvPr id="24" name="任意多边形: 形状 23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0000">
                <a:schemeClr val="accent2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684200" y="1369601"/>
            <a:ext cx="6913880" cy="670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n w="6350"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/>
        </p:nvSpPr>
        <p:spPr>
          <a:xfrm>
            <a:off x="0" y="338666"/>
            <a:ext cx="2921000" cy="6180667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709083"/>
            <a:ext cx="2559050" cy="5439833"/>
          </a:xfrm>
          <a:custGeom>
            <a:avLst/>
            <a:gdLst>
              <a:gd name="connsiteX0" fmla="*/ 0 w 2209799"/>
              <a:gd name="connsiteY0" fmla="*/ 0 h 5439833"/>
              <a:gd name="connsiteX1" fmla="*/ 1603015 w 2209799"/>
              <a:gd name="connsiteY1" fmla="*/ 0 h 5439833"/>
              <a:gd name="connsiteX2" fmla="*/ 2209799 w 2209799"/>
              <a:gd name="connsiteY2" fmla="*/ 606784 h 5439833"/>
              <a:gd name="connsiteX3" fmla="*/ 2209799 w 2209799"/>
              <a:gd name="connsiteY3" fmla="*/ 4833049 h 5439833"/>
              <a:gd name="connsiteX4" fmla="*/ 1603015 w 2209799"/>
              <a:gd name="connsiteY4" fmla="*/ 5439833 h 5439833"/>
              <a:gd name="connsiteX5" fmla="*/ 0 w 2209799"/>
              <a:gd name="connsiteY5" fmla="*/ 5439833 h 54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799" h="5439833">
                <a:moveTo>
                  <a:pt x="0" y="0"/>
                </a:moveTo>
                <a:lnTo>
                  <a:pt x="1603015" y="0"/>
                </a:lnTo>
                <a:cubicBezTo>
                  <a:pt x="1938133" y="0"/>
                  <a:pt x="2209799" y="271666"/>
                  <a:pt x="2209799" y="606784"/>
                </a:cubicBezTo>
                <a:lnTo>
                  <a:pt x="2209799" y="4833049"/>
                </a:lnTo>
                <a:cubicBezTo>
                  <a:pt x="2209799" y="5168167"/>
                  <a:pt x="1938133" y="5439833"/>
                  <a:pt x="1603015" y="5439833"/>
                </a:cubicBezTo>
                <a:lnTo>
                  <a:pt x="0" y="543983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2590799"/>
            <a:ext cx="1714499" cy="774701"/>
          </a:xfrm>
          <a:prstGeom prst="rect">
            <a:avLst/>
          </a:prstGeom>
        </p:spPr>
        <p:txBody>
          <a:bodyPr lIns="36000">
            <a:no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463925"/>
            <a:ext cx="1714500" cy="54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189814">
            <a:off x="-47808" y="4697899"/>
            <a:ext cx="11957454" cy="1541852"/>
          </a:xfrm>
          <a:custGeom>
            <a:avLst/>
            <a:gdLst>
              <a:gd name="connsiteX0" fmla="*/ 238194 w 11957454"/>
              <a:gd name="connsiteY0" fmla="*/ 3984 h 1541852"/>
              <a:gd name="connsiteX1" fmla="*/ 317090 w 11957454"/>
              <a:gd name="connsiteY1" fmla="*/ 0 h 1541852"/>
              <a:gd name="connsiteX2" fmla="*/ 11280663 w 11957454"/>
              <a:gd name="connsiteY2" fmla="*/ 0 h 1541852"/>
              <a:gd name="connsiteX3" fmla="*/ 11359560 w 11957454"/>
              <a:gd name="connsiteY3" fmla="*/ 3984 h 1541852"/>
              <a:gd name="connsiteX4" fmla="*/ 11920520 w 11957454"/>
              <a:gd name="connsiteY4" fmla="*/ 340209 h 1541852"/>
              <a:gd name="connsiteX5" fmla="*/ 11957454 w 11957454"/>
              <a:gd name="connsiteY5" fmla="*/ 408255 h 1541852"/>
              <a:gd name="connsiteX6" fmla="*/ 11912536 w 11957454"/>
              <a:gd name="connsiteY6" fmla="*/ 887933 h 1541852"/>
              <a:gd name="connsiteX7" fmla="*/ 81366 w 11957454"/>
              <a:gd name="connsiteY7" fmla="*/ 1541852 h 1541852"/>
              <a:gd name="connsiteX8" fmla="*/ 0 w 11957454"/>
              <a:gd name="connsiteY8" fmla="*/ 69722 h 1541852"/>
              <a:gd name="connsiteX9" fmla="*/ 16733 w 11957454"/>
              <a:gd name="connsiteY9" fmla="*/ 60639 h 1541852"/>
              <a:gd name="connsiteX10" fmla="*/ 238194 w 11957454"/>
              <a:gd name="connsiteY10" fmla="*/ 3984 h 154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7454" h="1541852">
                <a:moveTo>
                  <a:pt x="238194" y="3984"/>
                </a:moveTo>
                <a:cubicBezTo>
                  <a:pt x="264135" y="1349"/>
                  <a:pt x="290455" y="0"/>
                  <a:pt x="317090" y="0"/>
                </a:cubicBezTo>
                <a:lnTo>
                  <a:pt x="11280663" y="0"/>
                </a:lnTo>
                <a:cubicBezTo>
                  <a:pt x="11307298" y="0"/>
                  <a:pt x="11333619" y="1350"/>
                  <a:pt x="11359560" y="3984"/>
                </a:cubicBezTo>
                <a:cubicBezTo>
                  <a:pt x="11593022" y="27693"/>
                  <a:pt x="11795718" y="155477"/>
                  <a:pt x="11920520" y="340209"/>
                </a:cubicBezTo>
                <a:lnTo>
                  <a:pt x="11957454" y="408255"/>
                </a:lnTo>
                <a:lnTo>
                  <a:pt x="11912536" y="887933"/>
                </a:lnTo>
                <a:lnTo>
                  <a:pt x="81366" y="1541852"/>
                </a:lnTo>
                <a:lnTo>
                  <a:pt x="0" y="69722"/>
                </a:lnTo>
                <a:lnTo>
                  <a:pt x="16733" y="60639"/>
                </a:lnTo>
                <a:cubicBezTo>
                  <a:pt x="85971" y="31354"/>
                  <a:pt x="160373" y="11887"/>
                  <a:pt x="238194" y="398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/>
          <p:cNvSpPr/>
          <p:nvPr userDrawn="1"/>
        </p:nvSpPr>
        <p:spPr>
          <a:xfrm rot="21279018">
            <a:off x="-59875" y="4411308"/>
            <a:ext cx="12425347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3560" y="2417929"/>
            <a:ext cx="7578739" cy="951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zh-CN" altLang="en-US" sz="6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defTabSz="914400"/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473561" y="3397989"/>
            <a:ext cx="7578738" cy="440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altLang="zh-CN" sz="3200" kern="1200">
                <a:solidFill>
                  <a:schemeClr val="tx1">
                    <a:alpha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 Click to edit text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053" t="14936" r="26206" b="10708"/>
          <a:stretch>
            <a:fillRect/>
          </a:stretch>
        </p:blipFill>
        <p:spPr>
          <a:xfrm>
            <a:off x="506536" y="1451243"/>
            <a:ext cx="3721100" cy="4970723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11520140" y="1"/>
            <a:ext cx="671861" cy="654567"/>
          </a:xfrm>
          <a:custGeom>
            <a:avLst/>
            <a:gdLst>
              <a:gd name="connsiteX0" fmla="*/ 0 w 671861"/>
              <a:gd name="connsiteY0" fmla="*/ 0 h 654567"/>
              <a:gd name="connsiteX1" fmla="*/ 671861 w 671861"/>
              <a:gd name="connsiteY1" fmla="*/ 0 h 654567"/>
              <a:gd name="connsiteX2" fmla="*/ 671861 w 671861"/>
              <a:gd name="connsiteY2" fmla="*/ 654089 h 654567"/>
              <a:gd name="connsiteX3" fmla="*/ 667115 w 671861"/>
              <a:gd name="connsiteY3" fmla="*/ 654567 h 654567"/>
              <a:gd name="connsiteX4" fmla="*/ 12175 w 671861"/>
              <a:gd name="connsiteY4" fmla="*/ 120776 h 6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61" h="654567">
                <a:moveTo>
                  <a:pt x="0" y="0"/>
                </a:moveTo>
                <a:lnTo>
                  <a:pt x="671861" y="0"/>
                </a:lnTo>
                <a:lnTo>
                  <a:pt x="671861" y="654089"/>
                </a:lnTo>
                <a:lnTo>
                  <a:pt x="667115" y="654567"/>
                </a:lnTo>
                <a:cubicBezTo>
                  <a:pt x="344052" y="654567"/>
                  <a:pt x="74512" y="425410"/>
                  <a:pt x="12175" y="1207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90000">
                <a:schemeClr val="accent4"/>
              </a:gs>
            </a:gsLst>
            <a:lin ang="4200000" scaled="0"/>
            <a:tileRect/>
          </a:gradFill>
          <a:ln>
            <a:noFill/>
          </a:ln>
          <a:effectLst>
            <a:outerShdw blurRad="114300" dist="88900" dir="8100000" algn="t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73561" y="1471557"/>
            <a:ext cx="7578740" cy="83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accent1">
                    <a:alpha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edit text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813" y="585328"/>
            <a:ext cx="5435600" cy="501650"/>
          </a:xfrm>
          <a:prstGeom prst="rect">
            <a:avLst/>
          </a:prstGeom>
        </p:spPr>
        <p:txBody>
          <a:bodyPr lIns="36000">
            <a:normAutofit/>
          </a:bodyPr>
          <a:lstStyle>
            <a:lvl1pPr>
              <a:defRPr sz="2800" b="1">
                <a:solidFill>
                  <a:schemeClr val="tx1">
                    <a:alpha val="8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0" y="0"/>
            <a:ext cx="711200" cy="774700"/>
          </a:xfrm>
          <a:custGeom>
            <a:avLst/>
            <a:gdLst>
              <a:gd name="connsiteX0" fmla="*/ 0 w 711200"/>
              <a:gd name="connsiteY0" fmla="*/ 0 h 774700"/>
              <a:gd name="connsiteX1" fmla="*/ 704799 w 711200"/>
              <a:gd name="connsiteY1" fmla="*/ 0 h 774700"/>
              <a:gd name="connsiteX2" fmla="*/ 711200 w 711200"/>
              <a:gd name="connsiteY2" fmla="*/ 63500 h 774700"/>
              <a:gd name="connsiteX3" fmla="*/ 0 w 711200"/>
              <a:gd name="connsiteY3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774700">
                <a:moveTo>
                  <a:pt x="0" y="0"/>
                </a:moveTo>
                <a:lnTo>
                  <a:pt x="704799" y="0"/>
                </a:lnTo>
                <a:lnTo>
                  <a:pt x="711200" y="63500"/>
                </a:lnTo>
                <a:cubicBezTo>
                  <a:pt x="711200" y="456285"/>
                  <a:pt x="392785" y="774700"/>
                  <a:pt x="0" y="7747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200000" scaled="0"/>
            <a:tileRect/>
          </a:gradFill>
          <a:ln>
            <a:noFill/>
          </a:ln>
          <a:effectLst>
            <a:outerShdw blurRad="241300" dist="1397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" y="514350"/>
            <a:ext cx="362551" cy="708058"/>
          </a:xfrm>
          <a:custGeom>
            <a:avLst/>
            <a:gdLst>
              <a:gd name="connsiteX0" fmla="*/ 8522 w 362551"/>
              <a:gd name="connsiteY0" fmla="*/ 0 h 708058"/>
              <a:gd name="connsiteX1" fmla="*/ 362551 w 362551"/>
              <a:gd name="connsiteY1" fmla="*/ 354029 h 708058"/>
              <a:gd name="connsiteX2" fmla="*/ 8522 w 362551"/>
              <a:gd name="connsiteY2" fmla="*/ 708058 h 708058"/>
              <a:gd name="connsiteX3" fmla="*/ 0 w 362551"/>
              <a:gd name="connsiteY3" fmla="*/ 707199 h 708058"/>
              <a:gd name="connsiteX4" fmla="*/ 0 w 362551"/>
              <a:gd name="connsiteY4" fmla="*/ 859 h 7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51" h="708058">
                <a:moveTo>
                  <a:pt x="8522" y="0"/>
                </a:moveTo>
                <a:cubicBezTo>
                  <a:pt x="204047" y="0"/>
                  <a:pt x="362551" y="158504"/>
                  <a:pt x="362551" y="354029"/>
                </a:cubicBezTo>
                <a:cubicBezTo>
                  <a:pt x="362551" y="549554"/>
                  <a:pt x="204047" y="708058"/>
                  <a:pt x="8522" y="708058"/>
                </a:cubicBezTo>
                <a:lnTo>
                  <a:pt x="0" y="707199"/>
                </a:lnTo>
                <a:lnTo>
                  <a:pt x="0" y="85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4200000" scaled="0"/>
            <a:tileRect/>
          </a:gradFill>
          <a:ln>
            <a:noFill/>
          </a:ln>
          <a:effectLst>
            <a:outerShdw blurRad="88900" dist="1016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日期占位符 3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78A7A25-0378-4D51-A234-5C8D099B59E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8" name="页脚占位符 3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 rot="21279018">
            <a:off x="-46388" y="4382660"/>
            <a:ext cx="12386375" cy="3051095"/>
          </a:xfrm>
          <a:custGeom>
            <a:avLst/>
            <a:gdLst>
              <a:gd name="connsiteX0" fmla="*/ 11788481 w 12386375"/>
              <a:gd name="connsiteY0" fmla="*/ 3984 h 3051095"/>
              <a:gd name="connsiteX1" fmla="*/ 12349441 w 12386375"/>
              <a:gd name="connsiteY1" fmla="*/ 340209 h 3051095"/>
              <a:gd name="connsiteX2" fmla="*/ 12386375 w 12386375"/>
              <a:gd name="connsiteY2" fmla="*/ 408255 h 3051095"/>
              <a:gd name="connsiteX3" fmla="*/ 12138894 w 12386375"/>
              <a:gd name="connsiteY3" fmla="*/ 3051095 h 3051095"/>
              <a:gd name="connsiteX4" fmla="*/ 0 w 12386375"/>
              <a:gd name="connsiteY4" fmla="*/ 1914382 h 3051095"/>
              <a:gd name="connsiteX5" fmla="*/ 152690 w 12386375"/>
              <a:gd name="connsiteY5" fmla="*/ 283807 h 3051095"/>
              <a:gd name="connsiteX6" fmla="*/ 200379 w 12386375"/>
              <a:gd name="connsiteY6" fmla="*/ 226008 h 3051095"/>
              <a:gd name="connsiteX7" fmla="*/ 746011 w 12386375"/>
              <a:gd name="connsiteY7" fmla="*/ 0 h 3051095"/>
              <a:gd name="connsiteX8" fmla="*/ 11709584 w 12386375"/>
              <a:gd name="connsiteY8" fmla="*/ 0 h 3051095"/>
              <a:gd name="connsiteX9" fmla="*/ 11788481 w 12386375"/>
              <a:gd name="connsiteY9" fmla="*/ 3984 h 30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6375" h="3051095">
                <a:moveTo>
                  <a:pt x="11788481" y="3984"/>
                </a:moveTo>
                <a:cubicBezTo>
                  <a:pt x="12021943" y="27693"/>
                  <a:pt x="12224639" y="155477"/>
                  <a:pt x="12349441" y="340209"/>
                </a:cubicBezTo>
                <a:lnTo>
                  <a:pt x="12386375" y="408255"/>
                </a:lnTo>
                <a:lnTo>
                  <a:pt x="12138894" y="3051095"/>
                </a:lnTo>
                <a:lnTo>
                  <a:pt x="0" y="1914382"/>
                </a:lnTo>
                <a:lnTo>
                  <a:pt x="152690" y="283807"/>
                </a:lnTo>
                <a:lnTo>
                  <a:pt x="200379" y="226008"/>
                </a:lnTo>
                <a:cubicBezTo>
                  <a:pt x="340018" y="86369"/>
                  <a:pt x="532928" y="0"/>
                  <a:pt x="746011" y="0"/>
                </a:cubicBezTo>
                <a:lnTo>
                  <a:pt x="11709584" y="0"/>
                </a:lnTo>
                <a:cubicBezTo>
                  <a:pt x="11736219" y="0"/>
                  <a:pt x="11762540" y="1350"/>
                  <a:pt x="11788481" y="39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7000">
                <a:schemeClr val="accent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22672" r="29947" b="38712"/>
          <a:stretch>
            <a:fillRect/>
          </a:stretch>
        </p:blipFill>
        <p:spPr>
          <a:xfrm>
            <a:off x="6133777" y="721896"/>
            <a:ext cx="5632815" cy="5303520"/>
          </a:xfrm>
          <a:prstGeom prst="rect">
            <a:avLst/>
          </a:prstGeom>
          <a:effectLst>
            <a:reflection blurRad="177800" stA="25000" endPos="35000" dir="5400000" sy="-100000" algn="bl" rotWithShape="0"/>
          </a:effectLst>
        </p:spPr>
      </p:pic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0400" y="1911898"/>
            <a:ext cx="10858500" cy="1272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lang="en-US" altLang="zh-CN" sz="6600" b="1" smtClean="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40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679537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alt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text</a:t>
            </a:r>
            <a:endParaRPr lang="en-GB" alt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3280864"/>
            <a:ext cx="2203450" cy="2962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1800" b="0" dirty="0">
                <a:solidFill>
                  <a:schemeClr val="accent3"/>
                </a:solidFill>
                <a:latin typeface="+mn-lt"/>
                <a:ea typeface="+mj-ea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0"/>
            <a:ext cx="7170822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7958933" y="-4234"/>
            <a:ext cx="4241533" cy="4427621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 flipH="1" flipV="1">
            <a:off x="-21977" y="3568699"/>
            <a:ext cx="3666876" cy="3289297"/>
          </a:xfrm>
          <a:prstGeom prst="rect">
            <a:avLst/>
          </a:prstGeom>
          <a:gradFill flip="none" rotWithShape="1">
            <a:gsLst>
              <a:gs pos="45000">
                <a:schemeClr val="bg1">
                  <a:alpha val="0"/>
                </a:schemeClr>
              </a:gs>
              <a:gs pos="98000">
                <a:schemeClr val="accent3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 flipH="1" flipV="1">
            <a:off x="4908884" y="0"/>
            <a:ext cx="729158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65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"/>
          </p:nvPr>
        </p:nvSpPr>
        <p:spPr>
          <a:xfrm>
            <a:off x="472199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7AEC15-A5B8-4A30-A135-E835E3FDAD0B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98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775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8.xml"/><Relationship Id="rId7" Type="http://schemas.openxmlformats.org/officeDocument/2006/relationships/image" Target="../media/image10.svg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22421" y="2441777"/>
            <a:ext cx="6913881" cy="1057010"/>
          </a:xfrm>
        </p:spPr>
        <p:txBody>
          <a:bodyPr/>
          <a:lstStyle/>
          <a:p>
            <a:pPr algn="ctr"/>
            <a:r>
              <a:rPr lang="en-US" altLang="zh-CN" sz="6000" dirty="0"/>
              <a:t>G2B</a:t>
            </a:r>
            <a:r>
              <a:rPr lang="zh-CN" altLang="en-US" sz="6000" dirty="0"/>
              <a:t>电子商务平台</a:t>
            </a:r>
            <a:br>
              <a:rPr lang="en-US" altLang="zh-CN" sz="6000" dirty="0"/>
            </a:br>
            <a:br>
              <a:rPr lang="en-US" altLang="zh-CN" sz="6000" dirty="0"/>
            </a:br>
            <a:r>
              <a:rPr sz="6000" dirty="0"/>
              <a:t>业务交易管</a:t>
            </a:r>
            <a:r>
              <a:rPr sz="6000" dirty="0"/>
              <a:t>理</a:t>
            </a:r>
            <a:endParaRPr sz="60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983957" y="2263590"/>
            <a:ext cx="10858500" cy="1272966"/>
          </a:xfrm>
        </p:spPr>
        <p:txBody>
          <a:bodyPr/>
          <a:lstStyle/>
          <a:p>
            <a:r>
              <a:rPr lang="zh-CN" altLang="en-US" dirty="0">
                <a:latin typeface="+mj-lt"/>
              </a:rPr>
              <a:t>感谢您的聆听</a:t>
            </a:r>
            <a:endParaRPr lang="zh-CN" alt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66104" y="1728272"/>
            <a:ext cx="930836" cy="3183989"/>
          </a:xfrm>
        </p:spPr>
        <p:txBody>
          <a:bodyPr/>
          <a:lstStyle/>
          <a:p>
            <a:r>
              <a:rPr lang="zh-CN" altLang="en-US" dirty="0"/>
              <a:t>安全教育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5266705" y="1509563"/>
            <a:ext cx="3673313" cy="607626"/>
            <a:chOff x="3881038" y="946855"/>
            <a:chExt cx="3673313" cy="607626"/>
          </a:xfrm>
        </p:grpSpPr>
        <p:grpSp>
          <p:nvGrpSpPr>
            <p:cNvPr id="13" name="组合 12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用 电 安 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66705" y="2694365"/>
            <a:ext cx="3673313" cy="607626"/>
            <a:chOff x="3881038" y="946855"/>
            <a:chExt cx="3673313" cy="607626"/>
          </a:xfrm>
        </p:grpSpPr>
        <p:grpSp>
          <p:nvGrpSpPr>
            <p:cNvPr id="39" name="组合 38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桌面安全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02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6705" y="3879167"/>
            <a:ext cx="3673313" cy="607626"/>
            <a:chOff x="3881038" y="946855"/>
            <a:chExt cx="3673313" cy="607626"/>
          </a:xfrm>
        </p:grpSpPr>
        <p:grpSp>
          <p:nvGrpSpPr>
            <p:cNvPr id="45" name="组合 44"/>
            <p:cNvGrpSpPr/>
            <p:nvPr/>
          </p:nvGrpSpPr>
          <p:grpSpPr>
            <a:xfrm>
              <a:off x="3881038" y="946855"/>
              <a:ext cx="3673313" cy="607626"/>
              <a:chOff x="3706284" y="1868288"/>
              <a:chExt cx="8113498" cy="1342105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4017005" y="1877618"/>
                <a:ext cx="7802777" cy="132343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10000"/>
                </a:schemeClr>
              </a:solidFill>
              <a:ln w="635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706284" y="1868288"/>
                <a:ext cx="1342105" cy="1342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81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127000" sx="102000" sy="102000" algn="c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104631" y="1961500"/>
                <a:ext cx="4658909" cy="115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effectLst/>
                    <a:latin typeface="+mj-lt"/>
                    <a:ea typeface="+mj-ea"/>
                    <a:cs typeface="Times New Roman" panose="02020603050405020304" pitchFamily="18" charset="0"/>
                  </a:rPr>
                  <a:t>实训安全</a:t>
                </a:r>
                <a:endParaRPr lang="zh-CN" altLang="en-US" sz="2800" b="1" dirty="0">
                  <a:solidFill>
                    <a:schemeClr val="accent1"/>
                  </a:solidFill>
                  <a:latin typeface="+mj-lt"/>
                  <a:ea typeface="+mj-ea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883753" y="989057"/>
              <a:ext cx="60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03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</a:rPr>
              <a:t>G2B电子商务平台业务处理</a:t>
            </a:r>
            <a:endParaRPr sz="3600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19601" y="1769094"/>
            <a:ext cx="7175077" cy="4058204"/>
            <a:chOff x="660400" y="3796837"/>
            <a:chExt cx="3551979" cy="2249696"/>
          </a:xfrm>
        </p:grpSpPr>
        <p:sp>
          <p:nvSpPr>
            <p:cNvPr id="26" name="矩形: 圆角 25"/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任务导入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805" y="4276591"/>
              <a:ext cx="3364176" cy="1769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lang="en-US" sz="2400" kern="100">
                  <a:cs typeface="Times New Roman" panose="02020603050405020304" pitchFamily="18" charset="0"/>
                </a:rPr>
                <a:t>  </a:t>
              </a:r>
              <a:r>
                <a:rPr sz="2400" kern="100">
                  <a:cs typeface="Times New Roman" panose="02020603050405020304" pitchFamily="18" charset="0"/>
                </a:rPr>
                <a:t>南京大学欲建立电子商务实践室，想采购一批电脑，现通过南京政府采购中心向社会发出此次招标通告。届时，南京奥派科技、南京舜天科技	以及北京网博科技这三家公司会作为供应公司参加此次招标活动。为了保证此次招标的公平和公正，南京政府邀请了李大伟、彭亮、王林这三位专家作为此次活动的评标专家。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  <p:pic>
          <p:nvPicPr>
            <p:cNvPr id="49" name="图形 4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098695" y="3882911"/>
              <a:ext cx="304801" cy="30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  <a:sym typeface="+mn-ea"/>
              </a:rPr>
              <a:t>G2B电子商务平台业务处理</a:t>
            </a:r>
            <a:endParaRPr sz="3600" dirty="0"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648962" y="1958446"/>
            <a:ext cx="11626406" cy="1663309"/>
            <a:chOff x="660400" y="3763433"/>
            <a:chExt cx="7190536" cy="1028700"/>
          </a:xfrm>
        </p:grpSpPr>
        <p:sp>
          <p:nvSpPr>
            <p:cNvPr id="5" name="矩形: 圆角 4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教学重点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85433" y="4144586"/>
              <a:ext cx="5865503" cy="284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1.招投标项目中采购项目的操作，完成项目评审和中标流程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60400" y="3763433"/>
              <a:ext cx="1242483" cy="1028700"/>
              <a:chOff x="660400" y="3763433"/>
              <a:chExt cx="1242483" cy="1028700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660400" y="3763433"/>
                <a:ext cx="1242483" cy="1028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75000">
                    <a:schemeClr val="accent1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1" name="图形 10" descr="饼图演示文稿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82531" y="3878673"/>
                <a:ext cx="798221" cy="798221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1728791" y="4238043"/>
            <a:ext cx="11626406" cy="1663309"/>
            <a:chOff x="660400" y="3763433"/>
            <a:chExt cx="7190536" cy="1028700"/>
          </a:xfrm>
        </p:grpSpPr>
        <p:sp>
          <p:nvSpPr>
            <p:cNvPr id="23" name="矩形: 圆角 22"/>
            <p:cNvSpPr/>
            <p:nvPr/>
          </p:nvSpPr>
          <p:spPr>
            <a:xfrm>
              <a:off x="1338394" y="3763433"/>
              <a:ext cx="4505004" cy="1028700"/>
            </a:xfrm>
            <a:prstGeom prst="roundRect">
              <a:avLst>
                <a:gd name="adj" fmla="val 10700"/>
              </a:avLst>
            </a:prstGeom>
            <a:solidFill>
              <a:schemeClr val="accent2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85433" y="3788559"/>
              <a:ext cx="1002507" cy="323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800" b="1" kern="100" dirty="0">
                  <a:solidFill>
                    <a:schemeClr val="accent1"/>
                  </a:solidFill>
                  <a:effectLst/>
                  <a:cs typeface="Times New Roman" panose="02020603050405020304" pitchFamily="18" charset="0"/>
                </a:rPr>
                <a:t>教学难点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85433" y="4144586"/>
              <a:ext cx="5865503" cy="284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sz="2000" kern="100" dirty="0">
                  <a:effectLst/>
                  <a:cs typeface="Times New Roman" panose="02020603050405020304" pitchFamily="18" charset="0"/>
                </a:rPr>
                <a:t>1.招投标项目中评分细则的设定，邀请评标专家进行评审</a:t>
              </a:r>
              <a:endParaRPr sz="2000" kern="100" dirty="0">
                <a:effectLst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101850" y="4177277"/>
              <a:ext cx="3530598" cy="0"/>
            </a:xfrm>
            <a:prstGeom prst="line">
              <a:avLst/>
            </a:prstGeom>
            <a:ln w="3175">
              <a:solidFill>
                <a:schemeClr val="accent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/>
            <p:cNvSpPr/>
            <p:nvPr/>
          </p:nvSpPr>
          <p:spPr>
            <a:xfrm>
              <a:off x="660400" y="3763433"/>
              <a:ext cx="1242483" cy="1028700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图形 29" descr="研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799" y="4379368"/>
            <a:ext cx="1353985" cy="1353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  <a:sym typeface="+mn-ea"/>
              </a:rPr>
              <a:t>G2B电子商务平台开设</a:t>
            </a:r>
            <a:endParaRPr sz="3600" dirty="0"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123950" y="889000"/>
            <a:ext cx="9613900" cy="5969000"/>
            <a:chOff x="3949171" y="752706"/>
            <a:chExt cx="6453887" cy="5968769"/>
          </a:xfrm>
        </p:grpSpPr>
        <p:sp>
          <p:nvSpPr>
            <p:cNvPr id="10" name="矩形: 圆角 9"/>
            <p:cNvSpPr/>
            <p:nvPr/>
          </p:nvSpPr>
          <p:spPr>
            <a:xfrm>
              <a:off x="4543866" y="1198143"/>
              <a:ext cx="5859192" cy="5523332"/>
            </a:xfrm>
            <a:prstGeom prst="roundRect">
              <a:avLst>
                <a:gd name="adj" fmla="val 2098"/>
              </a:avLst>
            </a:prstGeom>
            <a:solidFill>
              <a:schemeClr val="bg1"/>
            </a:solidFill>
            <a:ln>
              <a:gradFill>
                <a:gsLst>
                  <a:gs pos="2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/>
            <a:scene3d>
              <a:camera prst="orthographicFront"/>
              <a:lightRig rig="contrasting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949171" y="752706"/>
              <a:ext cx="1442605" cy="890873"/>
            </a:xfrm>
            <a:custGeom>
              <a:avLst/>
              <a:gdLst>
                <a:gd name="connsiteX0" fmla="*/ 107404 w 1316354"/>
                <a:gd name="connsiteY0" fmla="*/ 997167 h 998896"/>
                <a:gd name="connsiteX1" fmla="*/ 1243757 w 1316354"/>
                <a:gd name="connsiteY1" fmla="*/ 773200 h 998896"/>
                <a:gd name="connsiteX2" fmla="*/ 1316354 w 1316354"/>
                <a:gd name="connsiteY2" fmla="*/ 684899 h 998896"/>
                <a:gd name="connsiteX3" fmla="*/ 1316354 w 1316354"/>
                <a:gd name="connsiteY3" fmla="*/ 90032 h 998896"/>
                <a:gd name="connsiteX4" fmla="*/ 1208950 w 1316354"/>
                <a:gd name="connsiteY4" fmla="*/ 1730 h 998896"/>
                <a:gd name="connsiteX5" fmla="*/ 72596 w 1316354"/>
                <a:gd name="connsiteY5" fmla="*/ 225697 h 998896"/>
                <a:gd name="connsiteX6" fmla="*/ 0 w 1316354"/>
                <a:gd name="connsiteY6" fmla="*/ 313998 h 998896"/>
                <a:gd name="connsiteX7" fmla="*/ 0 w 1316354"/>
                <a:gd name="connsiteY7" fmla="*/ 908866 h 998896"/>
                <a:gd name="connsiteX8" fmla="*/ 107404 w 1316354"/>
                <a:gd name="connsiteY8" fmla="*/ 997167 h 99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354" h="998896">
                  <a:moveTo>
                    <a:pt x="107404" y="997167"/>
                  </a:moveTo>
                  <a:lnTo>
                    <a:pt x="1243757" y="773200"/>
                  </a:lnTo>
                  <a:cubicBezTo>
                    <a:pt x="1285936" y="764887"/>
                    <a:pt x="1316354" y="727889"/>
                    <a:pt x="1316354" y="684899"/>
                  </a:cubicBezTo>
                  <a:lnTo>
                    <a:pt x="1316354" y="90032"/>
                  </a:lnTo>
                  <a:cubicBezTo>
                    <a:pt x="1316354" y="33326"/>
                    <a:pt x="1264585" y="-9235"/>
                    <a:pt x="1208950" y="1730"/>
                  </a:cubicBezTo>
                  <a:lnTo>
                    <a:pt x="72596" y="225697"/>
                  </a:lnTo>
                  <a:cubicBezTo>
                    <a:pt x="30418" y="234010"/>
                    <a:pt x="0" y="271008"/>
                    <a:pt x="0" y="313998"/>
                  </a:cubicBezTo>
                  <a:lnTo>
                    <a:pt x="0" y="908866"/>
                  </a:lnTo>
                  <a:cubicBezTo>
                    <a:pt x="0" y="965572"/>
                    <a:pt x="51768" y="1008133"/>
                    <a:pt x="107404" y="997167"/>
                  </a:cubicBezTo>
                </a:path>
              </a:pathLst>
            </a:custGeom>
            <a:gradFill flip="none" rotWithShape="1">
              <a:gsLst>
                <a:gs pos="2500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90500" dist="38100" dir="5400000" algn="t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+mj-lt"/>
                </a:rPr>
                <a:t>流程提示</a:t>
              </a:r>
              <a:endParaRPr lang="zh-CN" alt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09775" y="2117725"/>
            <a:ext cx="8728075" cy="46031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本实验涉及到的实验角色有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招投标管理、采购公司、供应公司和评标专家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实验开始前，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作为招投标管理角色要进行政府信息注册；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作为采购公司角色要进行采购公司注册；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作为供应公司角色要进行供应公司注册；作为评标专家角色要进行评标专家注册。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PS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：采购公司至少注册一家；供应公司至少注册三家；评标专家至少注册三位。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  <a:sym typeface="+mn-ea"/>
              </a:rPr>
              <a:t>G2B电子商务平台业务处理</a:t>
            </a:r>
            <a:endParaRPr sz="3600" dirty="0"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123950" y="889000"/>
            <a:ext cx="9613900" cy="5969000"/>
            <a:chOff x="3949171" y="752706"/>
            <a:chExt cx="6453887" cy="5968769"/>
          </a:xfrm>
        </p:grpSpPr>
        <p:sp>
          <p:nvSpPr>
            <p:cNvPr id="10" name="矩形: 圆角 9"/>
            <p:cNvSpPr/>
            <p:nvPr/>
          </p:nvSpPr>
          <p:spPr>
            <a:xfrm>
              <a:off x="4543866" y="1198143"/>
              <a:ext cx="5859192" cy="5523332"/>
            </a:xfrm>
            <a:prstGeom prst="roundRect">
              <a:avLst>
                <a:gd name="adj" fmla="val 2098"/>
              </a:avLst>
            </a:prstGeom>
            <a:solidFill>
              <a:schemeClr val="bg1"/>
            </a:solidFill>
            <a:ln>
              <a:gradFill>
                <a:gsLst>
                  <a:gs pos="2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/>
            <a:scene3d>
              <a:camera prst="orthographicFront"/>
              <a:lightRig rig="contrasting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949171" y="752706"/>
              <a:ext cx="1442605" cy="890873"/>
            </a:xfrm>
            <a:custGeom>
              <a:avLst/>
              <a:gdLst>
                <a:gd name="connsiteX0" fmla="*/ 107404 w 1316354"/>
                <a:gd name="connsiteY0" fmla="*/ 997167 h 998896"/>
                <a:gd name="connsiteX1" fmla="*/ 1243757 w 1316354"/>
                <a:gd name="connsiteY1" fmla="*/ 773200 h 998896"/>
                <a:gd name="connsiteX2" fmla="*/ 1316354 w 1316354"/>
                <a:gd name="connsiteY2" fmla="*/ 684899 h 998896"/>
                <a:gd name="connsiteX3" fmla="*/ 1316354 w 1316354"/>
                <a:gd name="connsiteY3" fmla="*/ 90032 h 998896"/>
                <a:gd name="connsiteX4" fmla="*/ 1208950 w 1316354"/>
                <a:gd name="connsiteY4" fmla="*/ 1730 h 998896"/>
                <a:gd name="connsiteX5" fmla="*/ 72596 w 1316354"/>
                <a:gd name="connsiteY5" fmla="*/ 225697 h 998896"/>
                <a:gd name="connsiteX6" fmla="*/ 0 w 1316354"/>
                <a:gd name="connsiteY6" fmla="*/ 313998 h 998896"/>
                <a:gd name="connsiteX7" fmla="*/ 0 w 1316354"/>
                <a:gd name="connsiteY7" fmla="*/ 908866 h 998896"/>
                <a:gd name="connsiteX8" fmla="*/ 107404 w 1316354"/>
                <a:gd name="connsiteY8" fmla="*/ 997167 h 99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354" h="998896">
                  <a:moveTo>
                    <a:pt x="107404" y="997167"/>
                  </a:moveTo>
                  <a:lnTo>
                    <a:pt x="1243757" y="773200"/>
                  </a:lnTo>
                  <a:cubicBezTo>
                    <a:pt x="1285936" y="764887"/>
                    <a:pt x="1316354" y="727889"/>
                    <a:pt x="1316354" y="684899"/>
                  </a:cubicBezTo>
                  <a:lnTo>
                    <a:pt x="1316354" y="90032"/>
                  </a:lnTo>
                  <a:cubicBezTo>
                    <a:pt x="1316354" y="33326"/>
                    <a:pt x="1264585" y="-9235"/>
                    <a:pt x="1208950" y="1730"/>
                  </a:cubicBezTo>
                  <a:lnTo>
                    <a:pt x="72596" y="225697"/>
                  </a:lnTo>
                  <a:cubicBezTo>
                    <a:pt x="30418" y="234010"/>
                    <a:pt x="0" y="271008"/>
                    <a:pt x="0" y="313998"/>
                  </a:cubicBezTo>
                  <a:lnTo>
                    <a:pt x="0" y="908866"/>
                  </a:lnTo>
                  <a:cubicBezTo>
                    <a:pt x="0" y="965572"/>
                    <a:pt x="51768" y="1008133"/>
                    <a:pt x="107404" y="997167"/>
                  </a:cubicBezTo>
                </a:path>
              </a:pathLst>
            </a:custGeom>
            <a:gradFill flip="none" rotWithShape="1">
              <a:gsLst>
                <a:gs pos="2500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90500" dist="38100" dir="5400000" algn="t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+mj-lt"/>
                </a:rPr>
                <a:t>流程提示</a:t>
              </a:r>
              <a:endParaRPr lang="zh-CN" alt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09775" y="1819910"/>
            <a:ext cx="8728075" cy="46031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1.添加采购项目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采购公司首先添加采购项目，添加项目后，为该项目添加采购包，采购包添加后，为该采购包来添加采购产品。采购公司为采购项目设定项目的评分细项，完成评分细项设定后，才可以完成采购项目提交。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2.项目管理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招投标管理部门对采购项目进行审核，审核后，发布招标公告。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3.申请投标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供应公司查看投标公告，申请投标。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4.生成标书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招投标管理部门根据投标情况，生成招标文件。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5.投标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供应公司购买标书、填写标书以及投递标书。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  <a:sym typeface="+mn-ea"/>
              </a:rPr>
              <a:t>G2B电子商务平台业务处理</a:t>
            </a:r>
            <a:endParaRPr sz="3600" dirty="0"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123950" y="889000"/>
            <a:ext cx="9613900" cy="5969000"/>
            <a:chOff x="3949171" y="752706"/>
            <a:chExt cx="6453887" cy="5968769"/>
          </a:xfrm>
        </p:grpSpPr>
        <p:sp>
          <p:nvSpPr>
            <p:cNvPr id="10" name="矩形: 圆角 9"/>
            <p:cNvSpPr/>
            <p:nvPr/>
          </p:nvSpPr>
          <p:spPr>
            <a:xfrm>
              <a:off x="4543866" y="1198143"/>
              <a:ext cx="5859192" cy="5523332"/>
            </a:xfrm>
            <a:prstGeom prst="roundRect">
              <a:avLst>
                <a:gd name="adj" fmla="val 2098"/>
              </a:avLst>
            </a:prstGeom>
            <a:solidFill>
              <a:schemeClr val="bg1"/>
            </a:solidFill>
            <a:ln>
              <a:gradFill>
                <a:gsLst>
                  <a:gs pos="22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effectLst/>
            <a:scene3d>
              <a:camera prst="orthographicFront"/>
              <a:lightRig rig="contrasting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949171" y="752706"/>
              <a:ext cx="1442605" cy="890873"/>
            </a:xfrm>
            <a:custGeom>
              <a:avLst/>
              <a:gdLst>
                <a:gd name="connsiteX0" fmla="*/ 107404 w 1316354"/>
                <a:gd name="connsiteY0" fmla="*/ 997167 h 998896"/>
                <a:gd name="connsiteX1" fmla="*/ 1243757 w 1316354"/>
                <a:gd name="connsiteY1" fmla="*/ 773200 h 998896"/>
                <a:gd name="connsiteX2" fmla="*/ 1316354 w 1316354"/>
                <a:gd name="connsiteY2" fmla="*/ 684899 h 998896"/>
                <a:gd name="connsiteX3" fmla="*/ 1316354 w 1316354"/>
                <a:gd name="connsiteY3" fmla="*/ 90032 h 998896"/>
                <a:gd name="connsiteX4" fmla="*/ 1208950 w 1316354"/>
                <a:gd name="connsiteY4" fmla="*/ 1730 h 998896"/>
                <a:gd name="connsiteX5" fmla="*/ 72596 w 1316354"/>
                <a:gd name="connsiteY5" fmla="*/ 225697 h 998896"/>
                <a:gd name="connsiteX6" fmla="*/ 0 w 1316354"/>
                <a:gd name="connsiteY6" fmla="*/ 313998 h 998896"/>
                <a:gd name="connsiteX7" fmla="*/ 0 w 1316354"/>
                <a:gd name="connsiteY7" fmla="*/ 908866 h 998896"/>
                <a:gd name="connsiteX8" fmla="*/ 107404 w 1316354"/>
                <a:gd name="connsiteY8" fmla="*/ 997167 h 99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354" h="998896">
                  <a:moveTo>
                    <a:pt x="107404" y="997167"/>
                  </a:moveTo>
                  <a:lnTo>
                    <a:pt x="1243757" y="773200"/>
                  </a:lnTo>
                  <a:cubicBezTo>
                    <a:pt x="1285936" y="764887"/>
                    <a:pt x="1316354" y="727889"/>
                    <a:pt x="1316354" y="684899"/>
                  </a:cubicBezTo>
                  <a:lnTo>
                    <a:pt x="1316354" y="90032"/>
                  </a:lnTo>
                  <a:cubicBezTo>
                    <a:pt x="1316354" y="33326"/>
                    <a:pt x="1264585" y="-9235"/>
                    <a:pt x="1208950" y="1730"/>
                  </a:cubicBezTo>
                  <a:lnTo>
                    <a:pt x="72596" y="225697"/>
                  </a:lnTo>
                  <a:cubicBezTo>
                    <a:pt x="30418" y="234010"/>
                    <a:pt x="0" y="271008"/>
                    <a:pt x="0" y="313998"/>
                  </a:cubicBezTo>
                  <a:lnTo>
                    <a:pt x="0" y="908866"/>
                  </a:lnTo>
                  <a:cubicBezTo>
                    <a:pt x="0" y="965572"/>
                    <a:pt x="51768" y="1008133"/>
                    <a:pt x="107404" y="997167"/>
                  </a:cubicBezTo>
                </a:path>
              </a:pathLst>
            </a:custGeom>
            <a:gradFill flip="none" rotWithShape="1">
              <a:gsLst>
                <a:gs pos="25000">
                  <a:schemeClr val="accent1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90500" dist="38100" dir="5400000" algn="t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+mj-lt"/>
                </a:rPr>
                <a:t>流程提示</a:t>
              </a:r>
              <a:endParaRPr lang="zh-CN" alt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09265" y="1334770"/>
            <a:ext cx="6396990" cy="5516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388" y="318042"/>
            <a:ext cx="5924867" cy="501650"/>
          </a:xfrm>
        </p:spPr>
        <p:txBody>
          <a:bodyPr>
            <a:noAutofit/>
          </a:bodyPr>
          <a:lstStyle/>
          <a:p>
            <a:r>
              <a:rPr sz="3600" dirty="0">
                <a:latin typeface="+mj-lt"/>
                <a:sym typeface="+mn-ea"/>
              </a:rPr>
              <a:t>G2B电子商务平台业务处理</a:t>
            </a:r>
            <a:endParaRPr sz="3600" dirty="0"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254771" y="1776128"/>
            <a:ext cx="7175077" cy="4019765"/>
            <a:chOff x="660400" y="3796837"/>
            <a:chExt cx="3551979" cy="2228387"/>
          </a:xfrm>
        </p:grpSpPr>
        <p:sp>
          <p:nvSpPr>
            <p:cNvPr id="26" name="矩形: 圆角 25"/>
            <p:cNvSpPr/>
            <p:nvPr/>
          </p:nvSpPr>
          <p:spPr>
            <a:xfrm>
              <a:off x="660400" y="4064718"/>
              <a:ext cx="3551979" cy="1960506"/>
            </a:xfrm>
            <a:prstGeom prst="roundRect">
              <a:avLst>
                <a:gd name="adj" fmla="val 11652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747182" y="3796837"/>
              <a:ext cx="2753360" cy="4889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75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kern="100" dirty="0">
                  <a:cs typeface="Times New Roman" panose="02020603050405020304" pitchFamily="18" charset="0"/>
                </a:rPr>
                <a:t>任务拓展</a:t>
              </a:r>
              <a:endParaRPr lang="zh-CN" altLang="en-US" sz="4000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92395" y="4721210"/>
              <a:ext cx="3364176" cy="541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sz="2400" kern="100">
                  <a:cs typeface="Times New Roman" panose="02020603050405020304" pitchFamily="18" charset="0"/>
                </a:rPr>
                <a:t>对比下国内与国外的G2B平台的业务内容，查看有何区别与共同点，进行总结。</a:t>
              </a:r>
              <a:endParaRPr sz="2400" kern="100"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形 3" descr="研究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96958" y="1820302"/>
            <a:ext cx="793664" cy="793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94625" y="608330"/>
            <a:ext cx="3635375" cy="2085975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sz="4400"/>
              <a:t>G2B电子商务平台业务处理</a:t>
            </a:r>
            <a:endParaRPr lang="zh-CN" altLang="en-US" sz="4400"/>
          </a:p>
        </p:txBody>
      </p:sp>
      <p:sp>
        <p:nvSpPr>
          <p:cNvPr id="4" name="正文"/>
          <p:cNvSpPr txBox="1"/>
          <p:nvPr>
            <p:custDataLst>
              <p:tags r:id="rId2"/>
            </p:custDataLst>
          </p:nvPr>
        </p:nvSpPr>
        <p:spPr>
          <a:xfrm>
            <a:off x="7795260" y="4538345"/>
            <a:ext cx="3635375" cy="1645920"/>
          </a:xfrm>
          <a:prstGeom prst="rect">
            <a:avLst/>
          </a:prstGeom>
          <a:noFill/>
        </p:spPr>
        <p:txBody>
          <a:bodyPr wrap="square" lIns="90170" tIns="0" rIns="0" bIns="0" rtlCol="0" anchor="t" anchorCtr="0">
            <a:no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7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3"/>
            </p:custDataLst>
          </p:nvPr>
        </p:nvSpPr>
        <p:spPr>
          <a:xfrm>
            <a:off x="7795260" y="2816225"/>
            <a:ext cx="3635375" cy="1600200"/>
          </a:xfrm>
          <a:prstGeom prst="rect">
            <a:avLst/>
          </a:prstGeom>
          <a:noFill/>
        </p:spPr>
        <p:txBody>
          <a:bodyPr wrap="square" lIns="90170" tIns="0" rIns="0" bIns="0" rtlCol="0" anchor="t" anchorCtr="0">
            <a:no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任务拓展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740410" y="2337435"/>
            <a:ext cx="5107940" cy="3514090"/>
          </a:xfrm>
          <a:prstGeom prst="roundRect">
            <a:avLst>
              <a:gd name="adj" fmla="val 45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78056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lum contrast="6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6989" b="16989"/>
          <a:stretch>
            <a:fillRect/>
          </a:stretch>
        </p:blipFill>
        <p:spPr>
          <a:xfrm>
            <a:off x="1068705" y="1430655"/>
            <a:ext cx="6327775" cy="41776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02" h="6008">
                <a:moveTo>
                  <a:pt x="245" y="0"/>
                </a:moveTo>
                <a:lnTo>
                  <a:pt x="8857" y="0"/>
                </a:lnTo>
                <a:cubicBezTo>
                  <a:pt x="8992" y="0"/>
                  <a:pt x="9102" y="110"/>
                  <a:pt x="9102" y="245"/>
                </a:cubicBezTo>
                <a:lnTo>
                  <a:pt x="9102" y="5763"/>
                </a:lnTo>
                <a:cubicBezTo>
                  <a:pt x="9102" y="5898"/>
                  <a:pt x="8992" y="6008"/>
                  <a:pt x="8857" y="6008"/>
                </a:cubicBezTo>
                <a:lnTo>
                  <a:pt x="245" y="6008"/>
                </a:lnTo>
                <a:cubicBezTo>
                  <a:pt x="110" y="6008"/>
                  <a:pt x="0" y="5898"/>
                  <a:pt x="0" y="5763"/>
                </a:cubicBezTo>
                <a:lnTo>
                  <a:pt x="0" y="245"/>
                </a:ln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8A7A25-0378-4D51-A234-5C8D099B59E8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D6B054-68FE-4499-9E56-B0DA1E971F35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8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ISLIDE.THEME" val="https://www.islide.cc;"/>
</p:tagLst>
</file>

<file path=ppt/tags/tag13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782110"/>
  <p:tag name="KSO_WPP_MARK_KEY" val="245efbe8-3c80-490f-af46-31b912352487"/>
  <p:tag name="COMMONDATA" val="eyJoZGlkIjoiNDljOTRkNTJkNzA4MjQxMTZlN2U5MTFjZGU5Nzg1NmMifQ=="/>
  <p:tag name="commondata" val="eyJoZGlkIjoiOWQ4MjhkYjhhNDlhZDZkZGVmNjA1MTlhNTcxZjg1Mz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36_1*a*1"/>
  <p:tag name="KSO_WM_TEMPLATE_CATEGORY" val="custom"/>
  <p:tag name="KSO_WM_TEMPLATE_INDEX" val="20231236"/>
  <p:tag name="KSO_WM_UNIT_LAYERLEVEL" val="1"/>
  <p:tag name="KSO_WM_TAG_VERSION" val="3.0"/>
  <p:tag name="KSO_WM_BEAUTIFY_FLAG" val="#wm#"/>
  <p:tag name="KSO_WM_UNIT_PRESET_TEXT" val="单击此处添加标题内容"/>
</p:tagLst>
</file>

<file path=ppt/tags/tag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31236_1*f*1"/>
  <p:tag name="KSO_WM_TEMPLATE_CATEGORY" val="custom"/>
  <p:tag name="KSO_WM_TEMPLATE_INDEX" val="20231236"/>
  <p:tag name="KSO_WM_UNIT_LAYERLEVEL" val="1"/>
  <p:tag name="KSO_WM_TAG_VERSION" val="3.0"/>
  <p:tag name="KSO_WM_BEAUTIFY_FLAG" val="#wm#"/>
  <p:tag name="KSO_WM_UNIT_SUBTYPE" val="a"/>
  <p:tag name="KSO_WM_UNIT_TYPE" val="f"/>
  <p:tag name="KSO_WM_UNIT_INDEX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"/>
</p:tagLst>
</file>

<file path=ppt/tags/tag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31236_1*f*2"/>
  <p:tag name="KSO_WM_TEMPLATE_CATEGORY" val="custom"/>
  <p:tag name="KSO_WM_TEMPLATE_INDEX" val="20231236"/>
  <p:tag name="KSO_WM_UNIT_LAYERLEVEL" val="1"/>
  <p:tag name="KSO_WM_TAG_VERSION" val="3.0"/>
  <p:tag name="KSO_WM_BEAUTIFY_FLAG" val="#wm#"/>
  <p:tag name="KSO_WM_UNIT_SUBTYPE" val="a"/>
  <p:tag name="KSO_WM_UNIT_TYPE" val="f"/>
  <p:tag name="KSO_WM_UNIT_INDEX" val="2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36_1*i*1"/>
  <p:tag name="KSO_WM_TEMPLATE_CATEGORY" val="custom"/>
  <p:tag name="KSO_WM_TEMPLATE_INDEX" val="20231236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VALUE" val="1160*175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236_1*d*1"/>
  <p:tag name="KSO_WM_TEMPLATE_CATEGORY" val="custom"/>
  <p:tag name="KSO_WM_TEMPLATE_INDEX" val="20231236"/>
  <p:tag name="KSO_WM_UNIT_LAYERLEVEL" val="1"/>
  <p:tag name="KSO_WM_TAG_VERSION" val="3.0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31236"/>
  <p:tag name="KSO_WM_SLIDE_ID" val="custom2023123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841*439"/>
  <p:tag name="KSO_WM_SLIDE_POSITION" val="58*47"/>
  <p:tag name="KSO_WM_TAG_VERSION" val="3.0"/>
  <p:tag name="KSO_WM_SLIDE_LAYOUT" val="a_d_f"/>
  <p:tag name="KSO_WM_SLIDE_LAYOUT_CNT" val="1_1_2"/>
</p:tagLst>
</file>

<file path=ppt/tags/tag9.xml><?xml version="1.0" encoding="utf-8"?>
<p:tagLst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OfficePLUS">
  <a:themeElements>
    <a:clrScheme name="杜子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57E5"/>
      </a:accent1>
      <a:accent2>
        <a:srgbClr val="9191EE"/>
      </a:accent2>
      <a:accent3>
        <a:srgbClr val="FCBE49"/>
      </a:accent3>
      <a:accent4>
        <a:srgbClr val="FDCB67"/>
      </a:accent4>
      <a:accent5>
        <a:srgbClr val="000000"/>
      </a:accent5>
      <a:accent6>
        <a:srgbClr val="000000"/>
      </a:accent6>
      <a:hlink>
        <a:srgbClr val="0563C1"/>
      </a:hlink>
      <a:folHlink>
        <a:srgbClr val="5757E5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3"/>
            </a:gs>
            <a:gs pos="90000">
              <a:schemeClr val="accent4"/>
            </a:gs>
          </a:gsLst>
          <a:lin ang="42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T a x C a t c h A l l   x m l n s = " 9 7 9 3 4 b 4 b - e b a 6 - 4 8 6 d - b f c 1 - 4 b 8 e 3 f e 3 9 0 9 2 "   x s i : n i l = " t r u e " / > < _ i p _ U n i f i e d C o m p l i a n c e P o l i c y P r o p e r t i e s   x m l n s = " h t t p : / / s c h e m a s . m i c r o s o f t . c o m / s h a r e p o i n t / v 3 "   x s i : n i l = " t r u e " / > < l c f 7 6 f 1 5 5 c e d 4 d d c b 4 0 9 7 1 3 4 f f 3 c 3 3 2 f   x m l n s = " 0 a 5 c 0 d e a - e 5 d 7 - 4 2 2 8 - 9 2 5 6 - 3 7 9 3 b b 4 2 f a a 5 " > < T e r m s   x m l n s = " h t t p : / / s c h e m a s . m i c r o s o f t . c o m / o f f i c e / i n f o p a t h / 2 0 0 7 / P a r t n e r C o n t r o l s " > < / T e r m s > < / l c f 7 6 f 1 5 5 c e d 4 d d c b 4 0 9 7 1 3 4 f f 3 c 3 3 2 f > < O n e N o t e F l u i d _ F i l e O r d e r   x m l n s = " 0 a 5 c 0 d e a - e 5 d 7 - 4 2 2 8 - 9 2 5 6 - 3 7 9 3 b b 4 2 f a a 5 "   x s i : n i l = " t r u e " / > < / d o c u m e n t M a n a g e m e n t > < / p : p r o p e r t i e s > 
</file>

<file path=customXml/item3.xml>��< ? x m l   v e r s i o n = " 1 . 0 " ? > < c t : c o n t e n t T y p e S c h e m a   c t : _ = " "   m a : _ = " "   m a : c o n t e n t T y p e N a m e = " D o c u m e n t "   m a : c o n t e n t T y p e I D = " 0 x 0 1 0 1 0 0 D 1 4 4 3 A 8 E F 6 2 D E 4 4 4 B 1 F F 0 7 9 1 7 E 2 2 E F 7 2 "   m a : c o n t e n t T y p e V e r s i o n = " 1 8 "   m a : c o n t e n t T y p e D e s c r i p t i o n = " C r e a t e   a   n e w   d o c u m e n t . "   m a : c o n t e n t T y p e S c o p e = " "   m a : v e r s i o n I D = " 0 d 5 9 c f 0 0 a 4 d 8 3 5 e 3 7 b 3 b 9 e 3 4 6 6 2 1 b 8 0 b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1 3 3 5 9 5 5 6 6 2 e 4 e 5 a 1 9 7 8 0 6 b e a 7 6 e d 4 5 8 2 "   n s 1 : _ = "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0 a 5 c 0 d e a - e 5 d 7 - 4 2 2 8 - 9 2 5 6 - 3 7 9 3 b b 4 2 f a a 5 "   x m l n s : n s 3 = " 9 7 9 3 4 b 4 b - e b a 6 - 4 8 6 d - b f c 1 - 4 b 8 e 3 f e 3 9 0 9 2 " >  
 < x s d : i m p o r t   n a m e s p a c e = " h t t p : / / s c h e m a s . m i c r o s o f t . c o m / s h a r e p o i n t / v 3 " / >  
 < x s d : i m p o r t   n a m e s p a c e = " 0 a 5 c 0 d e a - e 5 d 7 - 4 2 2 8 - 9 2 5 6 - 3 7 9 3 b b 4 2 f a a 5 " / >  
 < x s d : i m p o r t   n a m e s p a c e = " 9 7 9 3 4 b 4 b - e b a 6 - 4 8 6 d - b f c 1 - 4 b 8 e 3 f e 3 9 0 9 2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O n e N o t e F l u i d _ F i l e O r d e r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D a t e T a k e n "   m i n O c c u r s = " 0 " / >  
 < x s d : e l e m e n t   r e f = " n s 2 : M e d i a L e n g t h I n S e c o n d s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2 : M e d i a S e r v i c e L o c a t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3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4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0 a 5 c 0 d e a - e 5 d 7 - 4 2 2 8 - 9 2 5 6 - 3 7 9 3 b b 4 2 f a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O n e N o t e F l u i d _ F i l e O r d e r "   m a : i n d e x = " 8 "   n i l l a b l e = " t r u e "   m a : d i s p l a y N a m e = " O n e N o t e F l u i d _ F i l e O r d e r "   m a : i n t e r n a l N a m e = " O n e N o t e F l u i d _ F i l e O r d e r " >  
 < x s d : s i m p l e T y p e >  
 < x s d : r e s t r i c t i o n   b a s e = " d m s : T e x t " >  
 < x s d : m a x L e n g t h   v a l u e = " 2 5 5 " / >  
 < / x s d : r e s t r i c t i o n >  
 < / x s d : s i m p l e T y p e >  
 < / x s d : e l e m e n t >  
 < x s d : e l e m e n t   n a m e = " M e d i a S e r v i c e M e t a d a t a "   m a : i n d e x = " 9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1 0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1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2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M e d i a S e r v i c e A u t o K e y P o i n t s "   m a : i n d e x = " 1 5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6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l c f 7 6 f 1 5 5 c e d 4 d d c b 4 0 9 7 1 3 4 f f 3 c 3 3 2 f "   m a : i n d e x = " 1 8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O C R "   m a : i n d e x = " 2 0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2 1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2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L o c a t i o n "   m a : i n d e x = " 2 5 "   n i l l a b l e = " t r u e "   m a : d i s p l a y N a m e = " L o c a t i o n "   m a : d e s c r i p t i o n = " "   m a : i n d e x e d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9 7 9 3 4 b 4 b - e b a 6 - 4 8 6 d - b f c 1 - 4 b 8 e 3 f e 3 9 0 9 2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1 9 "   n i l l a b l e = " t r u e "   m a : d i s p l a y N a m e = " T a x o n o m y   C a t c h   A l l   C o l u m n "   m a : h i d d e n = " t r u e "   m a : l i s t = " { a 8 8 5 a a 0 b - 3 3 4 b - 4 8 3 f - 9 1 2 5 - 6 4 0 9 c 6 3 3 5 a 4 b } "   m a : i n t e r n a l N a m e = " T a x C a t c h A l l "   m a : s h o w F i e l d = " C a t c h A l l D a t a "   m a : w e b = " 9 7 9 3 4 b 4 b - e b a 6 - 4 8 6 d - b f c 1 - 4 b 8 e 3 f e 3 9 0 9 2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Props10.xml><?xml version="1.0" encoding="utf-8"?>
<ds:datastoreItem xmlns:ds="http://schemas.openxmlformats.org/officeDocument/2006/customXml" ds:itemID="{1C1EE89C-1DEA-443C-A603-E56386F10B6E}">
  <ds:schemaRefs/>
</ds:datastoreItem>
</file>

<file path=customXml/itemProps11.xml><?xml version="1.0" encoding="utf-8"?>
<ds:datastoreItem xmlns:ds="http://schemas.openxmlformats.org/officeDocument/2006/customXml" ds:itemID="{33651796-62F7-4EA2-B7CD-81D94A31E176}">
  <ds:schemaRefs/>
</ds:datastoreItem>
</file>

<file path=customXml/itemProps12.xml><?xml version="1.0" encoding="utf-8"?>
<ds:datastoreItem xmlns:ds="http://schemas.openxmlformats.org/officeDocument/2006/customXml" ds:itemID="{080F7E0A-3024-44C5-8C98-2ED08CDA06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PresentationDefault</Template>
  <TotalTime>0</TotalTime>
  <Words>781</Words>
  <Application>WPS 演示</Application>
  <PresentationFormat>宽屏</PresentationFormat>
  <Paragraphs>100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 Light</vt:lpstr>
      <vt:lpstr>Times New Roman</vt:lpstr>
      <vt:lpstr>微软雅黑</vt:lpstr>
      <vt:lpstr>Arial Unicode MS</vt:lpstr>
      <vt:lpstr>OfficePLUS</vt:lpstr>
      <vt:lpstr>G2B电子商务平台  业务处理</vt:lpstr>
      <vt:lpstr>安全教育</vt:lpstr>
      <vt:lpstr>G2B电子商务平台业务处理</vt:lpstr>
      <vt:lpstr>G2B电子商务平台业务处理</vt:lpstr>
      <vt:lpstr>G2B电子商务平台开设</vt:lpstr>
      <vt:lpstr>G2B电子商务平台业务处理</vt:lpstr>
      <vt:lpstr>G2B电子商务平台业务处理</vt:lpstr>
      <vt:lpstr>G2B电子商务平台业务处理</vt:lpstr>
      <vt:lpstr>G2B电子商务平台业务处理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 Standard Template</dc:title>
  <dc:creator>王秋丹</dc:creator>
  <cp:lastModifiedBy>W＆＄</cp:lastModifiedBy>
  <cp:revision>958</cp:revision>
  <dcterms:created xsi:type="dcterms:W3CDTF">2021-10-26T10:37:00Z</dcterms:created>
  <dcterms:modified xsi:type="dcterms:W3CDTF">2024-08-23T08:04:11Z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  <property fmtid="{D5CDD505-2E9C-101B-9397-08002B2CF9AE}" pid="3" name="ICV">
    <vt:lpwstr>98683444AE4F4C0E9C0E7DBCE8C2D198_13</vt:lpwstr>
  </property>
  <property fmtid="{D5CDD505-2E9C-101B-9397-08002B2CF9AE}" pid="4" name="KSOProductBuildVer">
    <vt:lpwstr>2052-12.1.0.17827</vt:lpwstr>
  </property>
</Properties>
</file>