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256" r:id="rId6"/>
    <p:sldId id="257" r:id="rId7"/>
    <p:sldId id="278" r:id="rId8"/>
    <p:sldId id="285" r:id="rId9"/>
    <p:sldId id="280" r:id="rId10"/>
    <p:sldId id="299" r:id="rId11"/>
    <p:sldId id="293" r:id="rId12"/>
    <p:sldId id="294" r:id="rId13"/>
    <p:sldId id="270" r:id="rId14"/>
    <p:sldId id="298" r:id="rId15"/>
  </p:sldIdLst>
  <p:sldSz cx="12192000" cy="6858000"/>
  <p:notesSz cx="6858000" cy="9144000"/>
  <p:custDataLst>
    <p:tags r:id="rId1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4" userDrawn="1">
          <p15:clr>
            <a:srgbClr val="A4A3A4"/>
          </p15:clr>
        </p15:guide>
        <p15:guide id="2" pos="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318" y="66"/>
      </p:cViewPr>
      <p:guideLst>
        <p:guide orient="horz" pos="2114"/>
        <p:guide pos="38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37.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3075"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4099"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image" Target="../media/image6.png"/><Relationship Id="rId3" Type="http://schemas.openxmlformats.org/officeDocument/2006/relationships/tags" Target="../tags/tag32.xml"/><Relationship Id="rId2" Type="http://schemas.openxmlformats.org/officeDocument/2006/relationships/image" Target="../media/image1.jpeg"/><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34.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3.png"/><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png"/><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1"/>
          <p:cNvSpPr txBox="1"/>
          <p:nvPr/>
        </p:nvSpPr>
        <p:spPr>
          <a:xfrm>
            <a:off x="2135188" y="1773238"/>
            <a:ext cx="7140575" cy="1042987"/>
          </a:xfrm>
          <a:prstGeom prst="rect">
            <a:avLst/>
          </a:prstGeom>
          <a:noFill/>
          <a:ln w="9525">
            <a:noFill/>
          </a:ln>
        </p:spPr>
        <p:txBody>
          <a:bodyPr wrap="none" anchor="t" anchorCtr="0"/>
          <a:lstStyle/>
          <a:p>
            <a:r>
              <a:rPr lang="zh-CN" altLang="en-US" sz="7200" b="1">
                <a:solidFill>
                  <a:srgbClr val="0070C0"/>
                </a:solidFill>
                <a:latin typeface="Arial" panose="020B0604020202020204" pitchFamily="34" charset="0"/>
                <a:ea typeface="宋体" panose="02010600030101010101" pitchFamily="2" charset="-122"/>
              </a:rPr>
              <a:t>工业机器人离线编程</a:t>
            </a:r>
            <a:endParaRPr lang="zh-CN" altLang="en-US" sz="7200" b="1">
              <a:solidFill>
                <a:srgbClr val="0070C0"/>
              </a:solidFill>
              <a:latin typeface="Arial" panose="020B0604020202020204" pitchFamily="34" charset="0"/>
              <a:ea typeface="宋体" panose="02010600030101010101" pitchFamily="2" charset="-122"/>
            </a:endParaRPr>
          </a:p>
        </p:txBody>
      </p:sp>
      <p:grpSp>
        <p:nvGrpSpPr>
          <p:cNvPr id="5122" name="组合 5"/>
          <p:cNvGrpSpPr/>
          <p:nvPr/>
        </p:nvGrpSpPr>
        <p:grpSpPr>
          <a:xfrm>
            <a:off x="0" y="0"/>
            <a:ext cx="3757613" cy="700088"/>
            <a:chOff x="0" y="0"/>
            <a:chExt cx="5917" cy="1102"/>
          </a:xfrm>
        </p:grpSpPr>
        <p:sp>
          <p:nvSpPr>
            <p:cNvPr id="5123" name="文本框 2"/>
            <p:cNvSpPr txBox="1"/>
            <p:nvPr/>
          </p:nvSpPr>
          <p:spPr>
            <a:xfrm>
              <a:off x="1095" y="0"/>
              <a:ext cx="4822" cy="101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5124" name="图片 3" descr="6b8708cbff3fdcecba2b531040b50f4"/>
            <p:cNvPicPr>
              <a:picLocks noChangeAspect="1"/>
            </p:cNvPicPr>
            <p:nvPr>
              <p:custDataLst>
                <p:tags r:id="rId1"/>
              </p:custDataLst>
            </p:nvPr>
          </p:nvPicPr>
          <p:blipFill>
            <a:blip r:embed="rId2"/>
            <a:stretch>
              <a:fillRect/>
            </a:stretch>
          </p:blipFill>
          <p:spPr>
            <a:xfrm>
              <a:off x="0" y="70"/>
              <a:ext cx="1032" cy="1032"/>
            </a:xfrm>
            <a:prstGeom prst="rect">
              <a:avLst/>
            </a:prstGeom>
            <a:noFill/>
            <a:ln w="9525">
              <a:noFill/>
            </a:ln>
          </p:spPr>
        </p:pic>
      </p:grpSp>
      <p:sp>
        <p:nvSpPr>
          <p:cNvPr id="5125" name="文本框 1"/>
          <p:cNvSpPr txBox="1"/>
          <p:nvPr/>
        </p:nvSpPr>
        <p:spPr>
          <a:xfrm>
            <a:off x="4656138" y="4868863"/>
            <a:ext cx="2235200" cy="460375"/>
          </a:xfrm>
          <a:prstGeom prst="rect">
            <a:avLst/>
          </a:prstGeom>
          <a:noFill/>
          <a:ln w="9525">
            <a:noFill/>
          </a:ln>
        </p:spPr>
        <p:txBody>
          <a:bodyPr wrap="square" anchor="t" anchorCtr="0">
            <a:spAutoFit/>
          </a:bodyPr>
          <a:lstStyle/>
          <a:p>
            <a:r>
              <a:rPr lang="zh-CN" altLang="en-US" sz="2400" b="1">
                <a:solidFill>
                  <a:srgbClr val="0070C0"/>
                </a:solidFill>
                <a:latin typeface="Arial" panose="020B0604020202020204" pitchFamily="34" charset="0"/>
                <a:ea typeface="宋体" panose="02010600030101010101" pitchFamily="2" charset="-122"/>
              </a:rPr>
              <a:t>主讲：郑友龙</a:t>
            </a:r>
            <a:endParaRPr lang="zh-CN" altLang="en-US" sz="2400" b="1">
              <a:solidFill>
                <a:srgbClr val="0070C0"/>
              </a:solidFill>
              <a:latin typeface="Arial" panose="020B0604020202020204" pitchFamily="34" charset="0"/>
              <a:ea typeface="宋体" panose="02010600030101010101" pitchFamily="2" charset="-122"/>
            </a:endParaRPr>
          </a:p>
        </p:txBody>
      </p:sp>
      <p:sp>
        <p:nvSpPr>
          <p:cNvPr id="5" name="流程图: 过程 4"/>
          <p:cNvSpPr/>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7" name="流程图: 过程 16"/>
          <p:cNvSpPr/>
          <p:nvPr/>
        </p:nvSpPr>
        <p:spPr>
          <a:xfrm>
            <a:off x="-25400" y="6308725"/>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5128" name="文本框 2"/>
          <p:cNvSpPr txBox="1"/>
          <p:nvPr/>
        </p:nvSpPr>
        <p:spPr>
          <a:xfrm>
            <a:off x="4537075" y="3136900"/>
            <a:ext cx="6513513" cy="583565"/>
          </a:xfrm>
          <a:prstGeom prst="rect">
            <a:avLst/>
          </a:prstGeom>
          <a:noFill/>
          <a:ln w="9525">
            <a:noFill/>
          </a:ln>
        </p:spPr>
        <p:txBody>
          <a:bodyPr wrap="square" anchor="t" anchorCtr="0">
            <a:spAutoFit/>
          </a:bodyPr>
          <a:lstStyle/>
          <a:p>
            <a:r>
              <a:rPr lang="en-US" altLang="zh-CN" sz="3200" b="1">
                <a:solidFill>
                  <a:srgbClr val="0070C0"/>
                </a:solidFill>
                <a:latin typeface="Arial" panose="020B0604020202020204" pitchFamily="34" charset="0"/>
                <a:ea typeface="宋体" panose="02010600030101010101" pitchFamily="2" charset="-122"/>
              </a:rPr>
              <a:t>--2</a:t>
            </a:r>
            <a:r>
              <a:rPr lang="zh-CN" altLang="en-US" sz="3200" b="1">
                <a:solidFill>
                  <a:srgbClr val="0070C0"/>
                </a:solidFill>
                <a:latin typeface="Arial" panose="020B0604020202020204" pitchFamily="34" charset="0"/>
                <a:ea typeface="宋体" panose="02010600030101010101" pitchFamily="2" charset="-122"/>
              </a:rPr>
              <a:t>.</a:t>
            </a:r>
            <a:r>
              <a:rPr lang="en-US" altLang="zh-CN" sz="3200" b="1">
                <a:solidFill>
                  <a:srgbClr val="0070C0"/>
                </a:solidFill>
                <a:latin typeface="Arial" panose="020B0604020202020204" pitchFamily="34" charset="0"/>
                <a:ea typeface="宋体" panose="02010600030101010101" pitchFamily="2" charset="-122"/>
              </a:rPr>
              <a:t>5</a:t>
            </a:r>
            <a:r>
              <a:rPr lang="zh-CN" altLang="en-US" sz="3200" b="1">
                <a:solidFill>
                  <a:srgbClr val="0070C0"/>
                </a:solidFill>
                <a:latin typeface="Arial" panose="020B0604020202020204" pitchFamily="34" charset="0"/>
                <a:ea typeface="宋体" panose="02010600030101010101" pitchFamily="2" charset="-122"/>
              </a:rPr>
              <a:t>仿真调试</a:t>
            </a:r>
            <a:r>
              <a:rPr lang="zh-CN" altLang="en-US" sz="3200" b="1">
                <a:solidFill>
                  <a:srgbClr val="0070C0"/>
                </a:solidFill>
                <a:latin typeface="Arial" panose="020B0604020202020204" pitchFamily="34" charset="0"/>
                <a:ea typeface="宋体" panose="02010600030101010101" pitchFamily="2" charset="-122"/>
              </a:rPr>
              <a:t>汽车玻璃涂胶工作站</a:t>
            </a:r>
            <a:endParaRPr lang="zh-CN" altLang="en-US" sz="3200" b="1">
              <a:solidFill>
                <a:srgbClr val="0070C0"/>
              </a:solidFill>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6387" name="图片 3" descr="6b8708cbff3fdcecba2b531040b50f4"/>
          <p:cNvPicPr>
            <a:picLocks noChangeAspect="1"/>
          </p:cNvPicPr>
          <p:nvPr>
            <p:custDataLst>
              <p:tags r:id="rId1"/>
            </p:custDataLst>
          </p:nvPr>
        </p:nvPicPr>
        <p:blipFill>
          <a:blip r:embed="rId2"/>
          <a:stretch>
            <a:fillRect/>
          </a:stretch>
        </p:blipFill>
        <p:spPr>
          <a:xfrm>
            <a:off x="0" y="44450"/>
            <a:ext cx="655638" cy="655638"/>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flipH="1">
            <a:off x="6882130" y="2534919"/>
            <a:ext cx="5309870" cy="4178300"/>
          </a:xfrm>
          <a:prstGeom prst="ellipse">
            <a:avLst/>
          </a:prstGeom>
        </p:spPr>
      </p:pic>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椭圆 2"/>
          <p:cNvSpPr/>
          <p:nvPr/>
        </p:nvSpPr>
        <p:spPr>
          <a:xfrm>
            <a:off x="191960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谢</a:t>
            </a:r>
            <a:endParaRPr lang="zh-CN" altLang="en-US" sz="7200" b="1">
              <a:solidFill>
                <a:srgbClr val="0070C0"/>
              </a:solidFill>
            </a:endParaRPr>
          </a:p>
        </p:txBody>
      </p:sp>
      <p:sp>
        <p:nvSpPr>
          <p:cNvPr id="4" name="椭圆 3"/>
          <p:cNvSpPr/>
          <p:nvPr>
            <p:custDataLst>
              <p:tags r:id="rId6"/>
            </p:custDataLst>
          </p:nvPr>
        </p:nvSpPr>
        <p:spPr>
          <a:xfrm>
            <a:off x="350456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谢</a:t>
            </a:r>
            <a:endParaRPr lang="zh-CN" altLang="en-US" sz="7200" b="1">
              <a:solidFill>
                <a:srgbClr val="0070C0"/>
              </a:solidFill>
            </a:endParaRPr>
          </a:p>
        </p:txBody>
      </p:sp>
      <p:sp>
        <p:nvSpPr>
          <p:cNvPr id="6" name="椭圆 5"/>
          <p:cNvSpPr/>
          <p:nvPr>
            <p:custDataLst>
              <p:tags r:id="rId7"/>
            </p:custDataLst>
          </p:nvPr>
        </p:nvSpPr>
        <p:spPr>
          <a:xfrm>
            <a:off x="508952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观</a:t>
            </a:r>
            <a:endParaRPr lang="zh-CN" altLang="en-US" sz="7200" b="1">
              <a:solidFill>
                <a:srgbClr val="0070C0"/>
              </a:solidFill>
            </a:endParaRPr>
          </a:p>
        </p:txBody>
      </p:sp>
      <p:sp>
        <p:nvSpPr>
          <p:cNvPr id="7" name="椭圆 6"/>
          <p:cNvSpPr/>
          <p:nvPr>
            <p:custDataLst>
              <p:tags r:id="rId8"/>
            </p:custDataLst>
          </p:nvPr>
        </p:nvSpPr>
        <p:spPr>
          <a:xfrm>
            <a:off x="6674485" y="2275205"/>
            <a:ext cx="1753235" cy="1527175"/>
          </a:xfrm>
          <a:prstGeom prst="ellipse">
            <a:avLst/>
          </a:prstGeom>
          <a:effectLst>
            <a:innerShdw blurRad="63500" dist="50800" dir="2700000">
              <a:prstClr val="black">
                <a:alpha val="50000"/>
              </a:prstClr>
            </a:innerShdw>
          </a:effectLst>
          <a:scene3d>
            <a:camera prst="obliqueBottomLeft"/>
            <a:lightRig rig="threePt" dir="t"/>
          </a:scene3d>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7200" b="1">
                <a:solidFill>
                  <a:srgbClr val="0070C0"/>
                </a:solidFill>
              </a:rPr>
              <a:t>赏</a:t>
            </a:r>
            <a:endParaRPr lang="zh-CN" altLang="en-US" sz="7200" b="1">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614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6147" name="文本框 2"/>
          <p:cNvSpPr txBox="1"/>
          <p:nvPr/>
        </p:nvSpPr>
        <p:spPr>
          <a:xfrm>
            <a:off x="5519738" y="2636838"/>
            <a:ext cx="1890712" cy="522287"/>
          </a:xfrm>
          <a:prstGeom prst="rect">
            <a:avLst/>
          </a:prstGeom>
          <a:noFill/>
          <a:ln w="9525">
            <a:noFill/>
          </a:ln>
        </p:spPr>
        <p:txBody>
          <a:bodyPr wrap="square" anchor="t" anchorCtr="0">
            <a:spAutoFit/>
          </a:bodyPr>
          <a:lstStyle/>
          <a:p>
            <a:r>
              <a:rPr lang="zh-CN" altLang="en-US" sz="2800" b="1">
                <a:solidFill>
                  <a:srgbClr val="0070C0"/>
                </a:solidFill>
                <a:latin typeface="Arial" panose="020B0604020202020204" pitchFamily="34" charset="0"/>
                <a:ea typeface="宋体" panose="02010600030101010101" pitchFamily="2" charset="-122"/>
              </a:rPr>
              <a:t>任务概述</a:t>
            </a:r>
            <a:endParaRPr lang="zh-CN" altLang="en-US" sz="2800" b="1">
              <a:solidFill>
                <a:srgbClr val="0070C0"/>
              </a:solidFill>
              <a:latin typeface="Arial" panose="020B0604020202020204" pitchFamily="34" charset="0"/>
              <a:ea typeface="宋体" panose="02010600030101010101" pitchFamily="2" charset="-122"/>
            </a:endParaRPr>
          </a:p>
        </p:txBody>
      </p:sp>
      <p:sp>
        <p:nvSpPr>
          <p:cNvPr id="6148" name="文本框 3"/>
          <p:cNvSpPr txBox="1"/>
          <p:nvPr/>
        </p:nvSpPr>
        <p:spPr>
          <a:xfrm>
            <a:off x="2058988" y="1268413"/>
            <a:ext cx="8120062" cy="706755"/>
          </a:xfrm>
          <a:prstGeom prst="rect">
            <a:avLst/>
          </a:prstGeom>
          <a:noFill/>
          <a:ln w="9525">
            <a:noFill/>
          </a:ln>
        </p:spPr>
        <p:txBody>
          <a:bodyPr wrap="square" anchor="t" anchorCtr="0">
            <a:spAutoFit/>
          </a:bodyPr>
          <a:lstStyle/>
          <a:p>
            <a:pPr algn="ctr"/>
            <a:r>
              <a:rPr lang="en-US" altLang="zh-CN" sz="4000" b="1">
                <a:solidFill>
                  <a:srgbClr val="0070C0"/>
                </a:solidFill>
                <a:latin typeface="Arial" panose="020B0604020202020204" pitchFamily="34" charset="0"/>
                <a:ea typeface="宋体" panose="02010600030101010101" pitchFamily="2" charset="-122"/>
              </a:rPr>
              <a:t>2</a:t>
            </a:r>
            <a:r>
              <a:rPr lang="zh-CN" altLang="en-US" sz="4000" b="1">
                <a:solidFill>
                  <a:srgbClr val="0070C0"/>
                </a:solidFill>
                <a:latin typeface="Arial" panose="020B0604020202020204" pitchFamily="34" charset="0"/>
                <a:ea typeface="宋体" panose="02010600030101010101" pitchFamily="2" charset="-122"/>
              </a:rPr>
              <a:t>.</a:t>
            </a:r>
            <a:r>
              <a:rPr lang="en-US" altLang="zh-CN" sz="4000" b="1">
                <a:solidFill>
                  <a:srgbClr val="0070C0"/>
                </a:solidFill>
                <a:latin typeface="Arial" panose="020B0604020202020204" pitchFamily="34" charset="0"/>
                <a:ea typeface="宋体" panose="02010600030101010101" pitchFamily="2" charset="-122"/>
              </a:rPr>
              <a:t>5</a:t>
            </a:r>
            <a:r>
              <a:rPr lang="zh-CN" altLang="en-US" sz="4000" b="1">
                <a:solidFill>
                  <a:srgbClr val="0070C0"/>
                </a:solidFill>
                <a:sym typeface="+mn-ea"/>
              </a:rPr>
              <a:t>仿真调试</a:t>
            </a:r>
            <a:r>
              <a:rPr lang="zh-CN" altLang="en-US" sz="4000" b="1">
                <a:solidFill>
                  <a:srgbClr val="0070C0"/>
                </a:solidFill>
                <a:sym typeface="+mn-ea"/>
              </a:rPr>
              <a:t>汽车玻璃涂胶工作站</a:t>
            </a:r>
            <a:endParaRPr lang="zh-CN" altLang="en-US" sz="4000" b="1">
              <a:solidFill>
                <a:srgbClr val="0070C0"/>
              </a:solidFill>
              <a:latin typeface="Arial" panose="020B0604020202020204" pitchFamily="34" charset="0"/>
              <a:ea typeface="宋体" panose="02010600030101010101" pitchFamily="2" charset="-122"/>
            </a:endParaRPr>
          </a:p>
        </p:txBody>
      </p:sp>
      <p:sp>
        <p:nvSpPr>
          <p:cNvPr id="2" name="圆角矩形 1"/>
          <p:cNvSpPr/>
          <p:nvPr>
            <p:custDataLst>
              <p:tags r:id="rId2"/>
            </p:custDataLst>
          </p:nvPr>
        </p:nvSpPr>
        <p:spPr>
          <a:xfrm>
            <a:off x="1558925" y="3213100"/>
            <a:ext cx="10009505" cy="31794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indent="457200" algn="l" fontAlgn="base">
              <a:lnSpc>
                <a:spcPct val="150000"/>
              </a:lnSpc>
            </a:pPr>
            <a:r>
              <a:rPr lang="zh-CN" altLang="en-US" sz="2400">
                <a:latin typeface="华文楷体" panose="02010600040101010101" charset="-122"/>
                <a:ea typeface="华文楷体" panose="02010600040101010101" charset="-122"/>
                <a:sym typeface="+mn-ea"/>
              </a:rPr>
              <a:t>某汽车企业已经完成机器人对汽车玻璃的搬运等自动化生产，为了避免人工涂胶涂敷均匀一致性差，劳动强度大影响整车质量，需要利用机器人给汽车进行各种复杂形状的玻璃和空间位置快速而稳定的涂胶。</a:t>
            </a:r>
            <a:r>
              <a:rPr lang="zh-CN" altLang="en-US" sz="2400" strike="noStrike" noProof="1">
                <a:latin typeface="华文楷体" panose="02010600040101010101" charset="-122"/>
                <a:ea typeface="华文楷体" panose="02010600040101010101" charset="-122"/>
              </a:rPr>
              <a:t>仿真技术员需要根据任务要求，</a:t>
            </a:r>
            <a:r>
              <a:rPr lang="zh-CN" altLang="en-US" sz="2400" b="1" strike="noStrike" noProof="1">
                <a:solidFill>
                  <a:srgbClr val="FF0000"/>
                </a:solidFill>
                <a:latin typeface="华文楷体" panose="02010600040101010101" charset="-122"/>
                <a:ea typeface="华文楷体" panose="02010600040101010101" charset="-122"/>
              </a:rPr>
              <a:t>对工作站进行编程与仿真调试</a:t>
            </a:r>
            <a:r>
              <a:rPr lang="zh-CN" altLang="en-US" sz="2400" strike="noStrike" noProof="1">
                <a:latin typeface="华文楷体" panose="02010600040101010101" charset="-122"/>
                <a:ea typeface="华文楷体" panose="02010600040101010101" charset="-122"/>
              </a:rPr>
              <a:t>，</a:t>
            </a:r>
            <a:r>
              <a:rPr lang="zh-CN" altLang="en-US" sz="2400" strike="noStrike" noProof="1">
                <a:solidFill>
                  <a:schemeClr val="tx1"/>
                </a:solidFill>
                <a:latin typeface="华文楷体" panose="02010600040101010101" charset="-122"/>
                <a:ea typeface="华文楷体" panose="02010600040101010101" charset="-122"/>
              </a:rPr>
              <a:t>保证在涂胶过程中</a:t>
            </a:r>
            <a:r>
              <a:rPr lang="zh-CN" altLang="en-US" sz="2400">
                <a:latin typeface="华文楷体" panose="02010600040101010101" charset="-122"/>
                <a:ea typeface="华文楷体" panose="02010600040101010101" charset="-122"/>
                <a:sym typeface="+mn-ea"/>
              </a:rPr>
              <a:t>涂胶涂敷均匀且</a:t>
            </a:r>
            <a:r>
              <a:rPr lang="zh-CN" altLang="en-US" sz="2400" strike="noStrike" noProof="1">
                <a:solidFill>
                  <a:schemeClr val="tx1"/>
                </a:solidFill>
                <a:latin typeface="华文楷体" panose="02010600040101010101" charset="-122"/>
                <a:ea typeface="华文楷体" panose="02010600040101010101" charset="-122"/>
              </a:rPr>
              <a:t>无碰撞干涉，把工作流程时间节拍控制在</a:t>
            </a:r>
            <a:r>
              <a:rPr lang="en-US" altLang="zh-CN" sz="2400" strike="noStrike" noProof="1">
                <a:solidFill>
                  <a:schemeClr val="tx1"/>
                </a:solidFill>
                <a:latin typeface="华文楷体" panose="02010600040101010101" charset="-122"/>
                <a:ea typeface="华文楷体" panose="02010600040101010101" charset="-122"/>
              </a:rPr>
              <a:t>**s</a:t>
            </a:r>
            <a:r>
              <a:rPr lang="zh-CN" altLang="en-US" sz="2400" strike="noStrike" noProof="1">
                <a:solidFill>
                  <a:schemeClr val="tx1"/>
                </a:solidFill>
                <a:latin typeface="华文楷体" panose="02010600040101010101" charset="-122"/>
                <a:ea typeface="华文楷体" panose="02010600040101010101" charset="-122"/>
              </a:rPr>
              <a:t>以内。</a:t>
            </a:r>
            <a:endParaRPr lang="zh-CN" altLang="en-US" sz="2400" strike="noStrike" noProof="1">
              <a:solidFill>
                <a:schemeClr val="tx1"/>
              </a:solidFill>
              <a:latin typeface="华文楷体" panose="02010600040101010101" charset="-122"/>
              <a:ea typeface="华文楷体" panose="0201060004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7170"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7171" name="文本框 3"/>
          <p:cNvSpPr txBox="1"/>
          <p:nvPr/>
        </p:nvSpPr>
        <p:spPr>
          <a:xfrm>
            <a:off x="2351088" y="1052513"/>
            <a:ext cx="8145462" cy="706755"/>
          </a:xfrm>
          <a:prstGeom prst="rect">
            <a:avLst/>
          </a:prstGeom>
          <a:noFill/>
          <a:ln w="9525">
            <a:noFill/>
          </a:ln>
        </p:spPr>
        <p:txBody>
          <a:bodyPr wrap="square" anchor="t" anchorCtr="0">
            <a:spAutoFit/>
          </a:bodyPr>
          <a:lstStyle/>
          <a:p>
            <a:r>
              <a:rPr lang="en-US" altLang="zh-CN" sz="4000" b="1">
                <a:solidFill>
                  <a:srgbClr val="0070C0"/>
                </a:solidFill>
                <a:latin typeface="Arial" panose="020B0604020202020204" pitchFamily="34" charset="0"/>
                <a:ea typeface="宋体" panose="02010600030101010101" pitchFamily="2" charset="-122"/>
              </a:rPr>
              <a:t>2</a:t>
            </a:r>
            <a:r>
              <a:rPr lang="zh-CN" altLang="en-US" sz="4000" b="1">
                <a:solidFill>
                  <a:srgbClr val="0070C0"/>
                </a:solidFill>
                <a:latin typeface="Arial" panose="020B0604020202020204" pitchFamily="34" charset="0"/>
                <a:ea typeface="宋体" panose="02010600030101010101" pitchFamily="2" charset="-122"/>
              </a:rPr>
              <a:t>.</a:t>
            </a:r>
            <a:r>
              <a:rPr lang="en-US" altLang="zh-CN" sz="4000" b="1">
                <a:solidFill>
                  <a:srgbClr val="0070C0"/>
                </a:solidFill>
                <a:latin typeface="Arial" panose="020B0604020202020204" pitchFamily="34" charset="0"/>
                <a:ea typeface="宋体" panose="02010600030101010101" pitchFamily="2" charset="-122"/>
              </a:rPr>
              <a:t>5</a:t>
            </a:r>
            <a:r>
              <a:rPr lang="zh-CN" altLang="en-US" sz="4000" b="1">
                <a:solidFill>
                  <a:srgbClr val="0070C0"/>
                </a:solidFill>
                <a:latin typeface="Arial" panose="020B0604020202020204" pitchFamily="34" charset="0"/>
                <a:ea typeface="宋体" panose="02010600030101010101" pitchFamily="2" charset="-122"/>
                <a:sym typeface="宋体" panose="02010600030101010101" pitchFamily="2" charset="-122"/>
              </a:rPr>
              <a:t>仿真调试</a:t>
            </a:r>
            <a:r>
              <a:rPr lang="zh-CN" altLang="en-US" sz="4000" b="1">
                <a:solidFill>
                  <a:srgbClr val="0070C0"/>
                </a:solidFill>
                <a:latin typeface="Arial" panose="020B0604020202020204" pitchFamily="34" charset="0"/>
                <a:ea typeface="宋体" panose="02010600030101010101" pitchFamily="2" charset="-122"/>
                <a:sym typeface="宋体" panose="02010600030101010101" pitchFamily="2" charset="-122"/>
              </a:rPr>
              <a:t>汽车玻璃涂胶工作站</a:t>
            </a:r>
            <a:endParaRPr lang="zh-CN" altLang="zh-CN" sz="4000" b="1">
              <a:solidFill>
                <a:srgbClr val="0070C0"/>
              </a:solidFill>
              <a:latin typeface="Arial" panose="020B0604020202020204" pitchFamily="34" charset="0"/>
              <a:ea typeface="宋体" panose="02010600030101010101" pitchFamily="2" charset="-122"/>
            </a:endParaRPr>
          </a:p>
        </p:txBody>
      </p:sp>
      <p:sp>
        <p:nvSpPr>
          <p:cNvPr id="7172" name="文本框 2"/>
          <p:cNvSpPr txBox="1"/>
          <p:nvPr>
            <p:custDataLst>
              <p:tags r:id="rId2"/>
            </p:custDataLst>
          </p:nvPr>
        </p:nvSpPr>
        <p:spPr>
          <a:xfrm>
            <a:off x="2206625" y="2852738"/>
            <a:ext cx="7369175" cy="522287"/>
          </a:xfrm>
          <a:prstGeom prst="rect">
            <a:avLst/>
          </a:prstGeom>
          <a:noFill/>
          <a:ln w="9525">
            <a:noFill/>
          </a:ln>
        </p:spPr>
        <p:txBody>
          <a:bodyPr wrap="square" anchor="t" anchorCtr="0">
            <a:spAutoFit/>
          </a:bodyPr>
          <a:lstStyle/>
          <a:p>
            <a:r>
              <a:rPr lang="zh-CN" altLang="en-US" sz="2800" b="1">
                <a:solidFill>
                  <a:srgbClr val="0070C0"/>
                </a:solidFill>
                <a:latin typeface="Arial" panose="020B0604020202020204" pitchFamily="34" charset="0"/>
                <a:ea typeface="宋体" panose="02010600030101010101" pitchFamily="2" charset="-122"/>
              </a:rPr>
              <a:t>学习目标：</a:t>
            </a:r>
            <a:endParaRPr lang="zh-CN" altLang="en-US" sz="2800" b="1">
              <a:solidFill>
                <a:srgbClr val="0070C0"/>
              </a:solidFill>
              <a:latin typeface="Arial" panose="020B0604020202020204" pitchFamily="34" charset="0"/>
              <a:ea typeface="宋体" panose="02010600030101010101" pitchFamily="2" charset="-122"/>
            </a:endParaRPr>
          </a:p>
        </p:txBody>
      </p:sp>
      <p:sp>
        <p:nvSpPr>
          <p:cNvPr id="7174" name="文本框 6"/>
          <p:cNvSpPr txBox="1"/>
          <p:nvPr>
            <p:custDataLst>
              <p:tags r:id="rId3"/>
            </p:custDataLst>
          </p:nvPr>
        </p:nvSpPr>
        <p:spPr>
          <a:xfrm>
            <a:off x="3902075" y="3357245"/>
            <a:ext cx="7370445" cy="1753235"/>
          </a:xfrm>
          <a:prstGeom prst="rect">
            <a:avLst/>
          </a:prstGeom>
          <a:noFill/>
          <a:ln w="9525">
            <a:noFill/>
          </a:ln>
        </p:spPr>
        <p:txBody>
          <a:bodyPr wrap="square" anchor="t" anchorCtr="0">
            <a:spAutoFit/>
          </a:bodyPr>
          <a:lstStyle/>
          <a:p>
            <a:pPr>
              <a:lnSpc>
                <a:spcPct val="150000"/>
              </a:lnSpc>
            </a:pPr>
            <a:r>
              <a:rPr lang="en-US" altLang="zh-CN" sz="2400">
                <a:latin typeface="华文楷体" panose="02010600040101010101" charset="-122"/>
                <a:ea typeface="华文楷体" panose="02010600040101010101" charset="-122"/>
              </a:rPr>
              <a:t>1.</a:t>
            </a:r>
            <a:r>
              <a:rPr lang="zh-CN" altLang="en-US" sz="2400">
                <a:latin typeface="华文楷体" panose="02010600040101010101" charset="-122"/>
                <a:ea typeface="华文楷体" panose="02010600040101010101" charset="-122"/>
              </a:rPr>
              <a:t>学会在涂胶工作站</a:t>
            </a:r>
            <a:r>
              <a:rPr lang="zh-CN" altLang="en-US" sz="2400">
                <a:latin typeface="华文楷体" panose="02010600040101010101" charset="-122"/>
                <a:ea typeface="华文楷体" panose="02010600040101010101" charset="-122"/>
              </a:rPr>
              <a:t>中应用时钟指令和人机交互指令；</a:t>
            </a:r>
            <a:endParaRPr lang="en-US" altLang="zh-CN" sz="2400">
              <a:latin typeface="华文楷体" panose="02010600040101010101" charset="-122"/>
              <a:ea typeface="华文楷体" panose="02010600040101010101" charset="-122"/>
            </a:endParaRPr>
          </a:p>
          <a:p>
            <a:pPr>
              <a:lnSpc>
                <a:spcPct val="150000"/>
              </a:lnSpc>
            </a:pPr>
            <a:r>
              <a:rPr lang="en-US" altLang="zh-CN" sz="2400">
                <a:latin typeface="华文楷体" panose="02010600040101010101" charset="-122"/>
                <a:ea typeface="华文楷体" panose="02010600040101010101" charset="-122"/>
              </a:rPr>
              <a:t>2.</a:t>
            </a:r>
            <a:r>
              <a:rPr lang="zh-CN" altLang="en-US" sz="2400">
                <a:latin typeface="华文楷体" panose="02010600040101010101" charset="-122"/>
                <a:ea typeface="华文楷体" panose="02010600040101010101" charset="-122"/>
              </a:rPr>
              <a:t>能创建玻璃涂胶仿真工作站碰撞监控；</a:t>
            </a:r>
            <a:endParaRPr lang="zh-CN" altLang="en-US" sz="2400">
              <a:latin typeface="华文楷体" panose="02010600040101010101" charset="-122"/>
              <a:ea typeface="华文楷体" panose="02010600040101010101" charset="-122"/>
            </a:endParaRPr>
          </a:p>
          <a:p>
            <a:pPr>
              <a:lnSpc>
                <a:spcPct val="150000"/>
              </a:lnSpc>
            </a:pPr>
            <a:r>
              <a:rPr lang="en-US" altLang="zh-CN" sz="2400">
                <a:latin typeface="华文楷体" panose="02010600040101010101" charset="-122"/>
                <a:ea typeface="华文楷体" panose="02010600040101010101" charset="-122"/>
              </a:rPr>
              <a:t>3.</a:t>
            </a:r>
            <a:r>
              <a:rPr lang="zh-CN" altLang="en-US" sz="2400">
                <a:latin typeface="华文楷体" panose="02010600040101010101" charset="-122"/>
                <a:ea typeface="华文楷体" panose="02010600040101010101" charset="-122"/>
              </a:rPr>
              <a:t>能进行玻璃工作站的仿真调试。</a:t>
            </a:r>
            <a:endParaRPr lang="zh-CN" altLang="en-US" sz="2400">
              <a:latin typeface="华文楷体" panose="02010600040101010101" charset="-122"/>
              <a:ea typeface="华文楷体" panose="02010600040101010101" charset="-122"/>
            </a:endParaRPr>
          </a:p>
        </p:txBody>
      </p:sp>
      <p:sp>
        <p:nvSpPr>
          <p:cNvPr id="5" name="流程图: 过程 4"/>
          <p:cNvSpPr/>
          <p:nvPr>
            <p:custDataLst>
              <p:tags r:id="rId4"/>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6146"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3" name="文本框 2"/>
          <p:cNvSpPr txBox="1"/>
          <p:nvPr/>
        </p:nvSpPr>
        <p:spPr>
          <a:xfrm>
            <a:off x="600710" y="836930"/>
            <a:ext cx="5998845" cy="645160"/>
          </a:xfrm>
          <a:prstGeom prst="rect">
            <a:avLst/>
          </a:prstGeom>
          <a:noFill/>
        </p:spPr>
        <p:txBody>
          <a:bodyPr wrap="square" rtlCol="0">
            <a:spAutoFit/>
          </a:bodyPr>
          <a:lstStyle/>
          <a:p>
            <a:r>
              <a:rPr lang="zh-CN" altLang="en-US" sz="3600" b="1" dirty="0">
                <a:solidFill>
                  <a:srgbClr val="0070C0"/>
                </a:solidFill>
                <a:latin typeface="楷体" panose="02010609060101010101" charset="-122"/>
                <a:ea typeface="楷体" panose="02010609060101010101" charset="-122"/>
              </a:rPr>
              <a:t>一、编写涂胶程序</a:t>
            </a:r>
            <a:endParaRPr lang="zh-CN" altLang="en-US" sz="3600" b="1" dirty="0">
              <a:solidFill>
                <a:srgbClr val="0070C0"/>
              </a:solidFill>
              <a:latin typeface="楷体" panose="02010609060101010101" charset="-122"/>
              <a:ea typeface="楷体" panose="02010609060101010101" charset="-122"/>
            </a:endParaRPr>
          </a:p>
        </p:txBody>
      </p:sp>
      <p:sp>
        <p:nvSpPr>
          <p:cNvPr id="5" name="流程图: 过程 4"/>
          <p:cNvSpPr/>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9221" name="文本框 2"/>
          <p:cNvSpPr txBox="1"/>
          <p:nvPr>
            <p:custDataLst>
              <p:tags r:id="rId2"/>
            </p:custDataLst>
          </p:nvPr>
        </p:nvSpPr>
        <p:spPr>
          <a:xfrm>
            <a:off x="514350" y="1778000"/>
            <a:ext cx="10353040" cy="3058795"/>
          </a:xfrm>
          <a:prstGeom prst="rect">
            <a:avLst/>
          </a:prstGeom>
          <a:noFill/>
          <a:ln w="9525">
            <a:noFill/>
          </a:ln>
        </p:spPr>
        <p:txBody>
          <a:bodyPr wrap="square" anchor="t" anchorCtr="0">
            <a:noAutofit/>
          </a:bodyPr>
          <a:lstStyle/>
          <a:p>
            <a:pPr>
              <a:lnSpc>
                <a:spcPct val="150000"/>
              </a:lnSpc>
            </a:pPr>
            <a:r>
              <a:rPr lang="en-US" altLang="zh-CN" sz="2400" b="1">
                <a:latin typeface="楷体" panose="02010609060101010101" charset="-122"/>
                <a:ea typeface="楷体" panose="02010609060101010101" charset="-122"/>
              </a:rPr>
              <a:t>1.</a:t>
            </a:r>
            <a:r>
              <a:rPr lang="zh-CN" altLang="en-US" sz="2400" b="1">
                <a:latin typeface="楷体" panose="02010609060101010101" charset="-122"/>
                <a:ea typeface="楷体" panose="02010609060101010101" charset="-122"/>
              </a:rPr>
              <a:t>按照</a:t>
            </a:r>
            <a:r>
              <a:rPr lang="en-US" altLang="zh-CN" sz="2400" b="1">
                <a:latin typeface="楷体" panose="02010609060101010101" charset="-122"/>
                <a:ea typeface="楷体" panose="02010609060101010101" charset="-122"/>
              </a:rPr>
              <a:t>5.4</a:t>
            </a:r>
            <a:r>
              <a:rPr lang="zh-CN" altLang="en-US" sz="2400" b="1">
                <a:latin typeface="楷体" panose="02010609060101010101" charset="-122"/>
                <a:ea typeface="楷体" panose="02010609060101010101" charset="-122"/>
              </a:rPr>
              <a:t>设计的工作站自动生成的路径完成涂胶程序的编写。</a:t>
            </a:r>
            <a:endParaRPr lang="zh-CN" altLang="en-US" sz="2400" b="1">
              <a:latin typeface="楷体" panose="02010609060101010101" charset="-122"/>
              <a:ea typeface="楷体" panose="02010609060101010101" charset="-122"/>
            </a:endParaRPr>
          </a:p>
          <a:p>
            <a:pPr>
              <a:lnSpc>
                <a:spcPct val="150000"/>
              </a:lnSpc>
            </a:pPr>
            <a:r>
              <a:rPr lang="zh-CN" altLang="en-US" sz="2400">
                <a:latin typeface="楷体" panose="02010609060101010101" charset="-122"/>
                <a:ea typeface="楷体" panose="02010609060101010101" charset="-122"/>
              </a:rPr>
              <a:t>要求：</a:t>
            </a:r>
            <a:endParaRPr lang="zh-CN" altLang="en-US" sz="2400">
              <a:latin typeface="楷体" panose="02010609060101010101" charset="-122"/>
              <a:ea typeface="楷体" panose="02010609060101010101" charset="-122"/>
            </a:endParaRPr>
          </a:p>
          <a:p>
            <a:pPr>
              <a:lnSpc>
                <a:spcPct val="150000"/>
              </a:lnSpc>
            </a:pPr>
            <a:r>
              <a:rPr lang="zh-CN" altLang="en-US" sz="2400">
                <a:latin typeface="楷体" panose="02010609060101010101" charset="-122"/>
                <a:ea typeface="楷体" panose="02010609060101010101" charset="-122"/>
              </a:rPr>
              <a:t>（</a:t>
            </a:r>
            <a:r>
              <a:rPr lang="en-US" altLang="zh-CN" sz="2400">
                <a:latin typeface="楷体" panose="02010609060101010101" charset="-122"/>
                <a:ea typeface="楷体" panose="02010609060101010101" charset="-122"/>
              </a:rPr>
              <a:t>1</a:t>
            </a:r>
            <a:r>
              <a:rPr lang="zh-CN" altLang="en-US" sz="2400">
                <a:latin typeface="楷体" panose="02010609060101010101" charset="-122"/>
                <a:ea typeface="楷体" panose="02010609060101010101" charset="-122"/>
              </a:rPr>
              <a:t>）涂胶过程均匀，设置</a:t>
            </a:r>
            <a:r>
              <a:rPr lang="zh-CN" altLang="en-US" sz="2400" dirty="0">
                <a:latin typeface="楷体" panose="02010609060101010101" charset="-122"/>
                <a:ea typeface="楷体" panose="02010609060101010101" charset="-122"/>
                <a:cs typeface="楷体" panose="02010609060101010101" charset="-122"/>
                <a:sym typeface="+mn-ea"/>
              </a:rPr>
              <a:t>轨迹结束离开点以及安全位置</a:t>
            </a:r>
            <a:r>
              <a:rPr lang="en-US" altLang="zh-CN" sz="2400" dirty="0">
                <a:latin typeface="楷体" panose="02010609060101010101" charset="-122"/>
                <a:ea typeface="楷体" panose="02010609060101010101" charset="-122"/>
                <a:cs typeface="楷体" panose="02010609060101010101" charset="-122"/>
                <a:sym typeface="+mn-ea"/>
              </a:rPr>
              <a:t>HOME</a:t>
            </a:r>
            <a:r>
              <a:rPr lang="zh-CN" altLang="en-US" sz="2400" dirty="0">
                <a:latin typeface="楷体" panose="02010609060101010101" charset="-122"/>
                <a:ea typeface="楷体" panose="02010609060101010101" charset="-122"/>
                <a:cs typeface="楷体" panose="02010609060101010101" charset="-122"/>
                <a:sym typeface="+mn-ea"/>
              </a:rPr>
              <a:t>点</a:t>
            </a:r>
            <a:endParaRPr lang="zh-CN" altLang="en-US" sz="2400" dirty="0">
              <a:latin typeface="楷体" panose="02010609060101010101" charset="-122"/>
              <a:ea typeface="楷体" panose="02010609060101010101" charset="-122"/>
              <a:cs typeface="楷体" panose="02010609060101010101" charset="-122"/>
              <a:sym typeface="+mn-ea"/>
            </a:endParaRPr>
          </a:p>
          <a:p>
            <a:pPr>
              <a:lnSpc>
                <a:spcPct val="150000"/>
              </a:lnSpc>
            </a:pPr>
            <a:r>
              <a:rPr lang="zh-CN" altLang="en-US" sz="2400">
                <a:latin typeface="楷体" panose="02010609060101010101" charset="-122"/>
                <a:ea typeface="楷体" panose="02010609060101010101" charset="-122"/>
                <a:sym typeface="+mn-ea"/>
              </a:rPr>
              <a:t>（</a:t>
            </a:r>
            <a:r>
              <a:rPr lang="en-US" altLang="zh-CN" sz="2400">
                <a:latin typeface="楷体" panose="02010609060101010101" charset="-122"/>
                <a:ea typeface="楷体" panose="02010609060101010101" charset="-122"/>
                <a:sym typeface="+mn-ea"/>
              </a:rPr>
              <a:t>2</a:t>
            </a:r>
            <a:r>
              <a:rPr lang="zh-CN" altLang="en-US" sz="2400">
                <a:latin typeface="楷体" panose="02010609060101010101" charset="-122"/>
                <a:ea typeface="楷体" panose="02010609060101010101" charset="-122"/>
                <a:sym typeface="+mn-ea"/>
              </a:rPr>
              <a:t>）</a:t>
            </a:r>
            <a:r>
              <a:rPr lang="zh-CN" altLang="en-US" sz="2400">
                <a:latin typeface="楷体" panose="02010609060101010101" charset="-122"/>
                <a:ea typeface="楷体" panose="02010609060101010101" charset="-122"/>
              </a:rPr>
              <a:t>示教器可以显示涂胶完成的时间；</a:t>
            </a:r>
            <a:endParaRPr lang="zh-CN" altLang="en-US" sz="2400">
              <a:latin typeface="楷体" panose="02010609060101010101" charset="-122"/>
              <a:ea typeface="楷体" panose="02010609060101010101" charset="-122"/>
            </a:endParaRPr>
          </a:p>
          <a:p>
            <a:pPr>
              <a:lnSpc>
                <a:spcPct val="150000"/>
              </a:lnSpc>
            </a:pPr>
            <a:r>
              <a:rPr lang="zh-CN" altLang="en-US" sz="2400">
                <a:latin typeface="楷体" panose="02010609060101010101" charset="-122"/>
                <a:ea typeface="楷体" panose="02010609060101010101" charset="-122"/>
                <a:sym typeface="+mn-ea"/>
              </a:rPr>
              <a:t>（</a:t>
            </a:r>
            <a:r>
              <a:rPr lang="en-US" altLang="zh-CN" sz="2400">
                <a:latin typeface="楷体" panose="02010609060101010101" charset="-122"/>
                <a:ea typeface="楷体" panose="02010609060101010101" charset="-122"/>
                <a:sym typeface="+mn-ea"/>
              </a:rPr>
              <a:t>3</a:t>
            </a:r>
            <a:r>
              <a:rPr lang="zh-CN" altLang="en-US" sz="2400">
                <a:latin typeface="楷体" panose="02010609060101010101" charset="-122"/>
                <a:ea typeface="楷体" panose="02010609060101010101" charset="-122"/>
                <a:sym typeface="+mn-ea"/>
              </a:rPr>
              <a:t>）</a:t>
            </a:r>
            <a:r>
              <a:rPr lang="zh-CN" altLang="en-US" sz="2400">
                <a:latin typeface="楷体" panose="02010609060101010101" charset="-122"/>
                <a:ea typeface="楷体" panose="02010609060101010101" charset="-122"/>
              </a:rPr>
              <a:t>示教器可以定制涂胶运动速度（低速、中速、高速）</a:t>
            </a:r>
            <a:endParaRPr lang="zh-CN" altLang="en-US" sz="2400">
              <a:latin typeface="楷体" panose="02010609060101010101" charset="-122"/>
              <a:ea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921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9221" name="文本框 2"/>
          <p:cNvSpPr txBox="1"/>
          <p:nvPr>
            <p:custDataLst>
              <p:tags r:id="rId2"/>
            </p:custDataLst>
          </p:nvPr>
        </p:nvSpPr>
        <p:spPr>
          <a:xfrm>
            <a:off x="514350" y="1778000"/>
            <a:ext cx="5874385" cy="645160"/>
          </a:xfrm>
          <a:prstGeom prst="rect">
            <a:avLst/>
          </a:prstGeom>
          <a:noFill/>
          <a:ln w="9525">
            <a:noFill/>
          </a:ln>
        </p:spPr>
        <p:txBody>
          <a:bodyPr wrap="square" anchor="t" anchorCtr="0">
            <a:spAutoFit/>
          </a:bodyPr>
          <a:lstStyle/>
          <a:p>
            <a:pPr>
              <a:lnSpc>
                <a:spcPct val="150000"/>
              </a:lnSpc>
            </a:pPr>
            <a:r>
              <a:rPr lang="en-US" altLang="zh-CN" sz="2400" b="1">
                <a:latin typeface="楷体" panose="02010609060101010101" charset="-122"/>
                <a:ea typeface="楷体" panose="02010609060101010101" charset="-122"/>
              </a:rPr>
              <a:t>1.</a:t>
            </a:r>
            <a:r>
              <a:rPr lang="zh-CN" altLang="en-US" sz="2400" b="1">
                <a:latin typeface="楷体" panose="02010609060101010101" charset="-122"/>
                <a:ea typeface="楷体" panose="02010609060101010101" charset="-122"/>
              </a:rPr>
              <a:t>配置机器人系统</a:t>
            </a:r>
            <a:r>
              <a:rPr lang="en-US" altLang="zh-CN" sz="2400" b="1">
                <a:latin typeface="楷体" panose="02010609060101010101" charset="-122"/>
                <a:ea typeface="楷体" panose="02010609060101010101" charset="-122"/>
              </a:rPr>
              <a:t>IO</a:t>
            </a:r>
            <a:r>
              <a:rPr lang="zh-CN" altLang="en-US" sz="2400" b="1">
                <a:latin typeface="楷体" panose="02010609060101010101" charset="-122"/>
                <a:ea typeface="楷体" panose="02010609060101010101" charset="-122"/>
              </a:rPr>
              <a:t>信号</a:t>
            </a:r>
            <a:endParaRPr lang="zh-CN" altLang="en-US" sz="2400" b="1">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文本框 2"/>
          <p:cNvSpPr txBox="1"/>
          <p:nvPr>
            <p:custDataLst>
              <p:tags r:id="rId4"/>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二、配置机器人系统信号</a:t>
            </a:r>
            <a:endParaRPr lang="zh-CN" altLang="en-US" sz="3600" b="1" dirty="0">
              <a:solidFill>
                <a:srgbClr val="0070C0"/>
              </a:solidFill>
              <a:latin typeface="楷体" panose="02010609060101010101" charset="-122"/>
              <a:ea typeface="楷体" panose="02010609060101010101" charset="-122"/>
            </a:endParaRPr>
          </a:p>
        </p:txBody>
      </p:sp>
      <p:graphicFrame>
        <p:nvGraphicFramePr>
          <p:cNvPr id="2" name="表格 1"/>
          <p:cNvGraphicFramePr/>
          <p:nvPr>
            <p:custDataLst>
              <p:tags r:id="rId5"/>
            </p:custDataLst>
          </p:nvPr>
        </p:nvGraphicFramePr>
        <p:xfrm>
          <a:off x="1558290" y="2853055"/>
          <a:ext cx="8531860" cy="1706880"/>
        </p:xfrm>
        <a:graphic>
          <a:graphicData uri="http://schemas.openxmlformats.org/drawingml/2006/table">
            <a:tbl>
              <a:tblPr firstRow="1" bandRow="1">
                <a:effectLst/>
                <a:tableStyleId>{5940675A-B579-460E-94D1-54222C63F5DA}</a:tableStyleId>
              </a:tblPr>
              <a:tblGrid>
                <a:gridCol w="2132965"/>
                <a:gridCol w="2132965"/>
                <a:gridCol w="2132965"/>
                <a:gridCol w="2132965"/>
              </a:tblGrid>
              <a:tr h="365760">
                <a:tc>
                  <a:txBody>
                    <a:bodyPr/>
                    <a:lstStyle/>
                    <a:p>
                      <a:pPr algn="ctr">
                        <a:buNone/>
                      </a:pPr>
                      <a:r>
                        <a:rPr lang="zh-CN" altLang="en-US" b="1">
                          <a:solidFill>
                            <a:sysClr val="window" lastClr="FFFFFF"/>
                          </a:solidFill>
                          <a:latin typeface="Calibri" panose="020F0502020204030204" charset="0"/>
                          <a:ea typeface="宋体" panose="02010600030101010101" pitchFamily="2" charset="-122"/>
                        </a:rPr>
                        <a:t>信号类型</a:t>
                      </a:r>
                      <a:endParaRPr lang="zh-CN" altLang="en-US" b="1">
                        <a:solidFill>
                          <a:sysClr val="window" lastClr="FFFFFF"/>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4F81BD"/>
                    </a:solidFill>
                  </a:tcPr>
                </a:tc>
                <a:tc>
                  <a:txBody>
                    <a:bodyPr/>
                    <a:lstStyle/>
                    <a:p>
                      <a:pPr algn="ctr">
                        <a:buNone/>
                      </a:pPr>
                      <a:r>
                        <a:rPr lang="zh-CN" altLang="en-US" b="1">
                          <a:solidFill>
                            <a:sysClr val="window" lastClr="FFFFFF"/>
                          </a:solidFill>
                          <a:latin typeface="Calibri" panose="020F0502020204030204" charset="0"/>
                          <a:ea typeface="宋体" panose="02010600030101010101" pitchFamily="2" charset="-122"/>
                        </a:rPr>
                        <a:t>信号名称</a:t>
                      </a:r>
                      <a:endParaRPr lang="zh-CN" altLang="en-US" b="1">
                        <a:solidFill>
                          <a:sysClr val="window" lastClr="FFFFFF"/>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4F81BD"/>
                    </a:solidFill>
                  </a:tcPr>
                </a:tc>
                <a:tc>
                  <a:txBody>
                    <a:bodyPr/>
                    <a:lstStyle/>
                    <a:p>
                      <a:pPr algn="ctr">
                        <a:buNone/>
                      </a:pPr>
                      <a:r>
                        <a:rPr lang="zh-CN" altLang="en-US" b="1">
                          <a:solidFill>
                            <a:sysClr val="window" lastClr="FFFFFF"/>
                          </a:solidFill>
                          <a:latin typeface="Calibri" panose="020F0502020204030204" charset="0"/>
                          <a:ea typeface="宋体" panose="02010600030101010101" pitchFamily="2" charset="-122"/>
                        </a:rPr>
                        <a:t>地址</a:t>
                      </a:r>
                      <a:endParaRPr lang="zh-CN" altLang="en-US" b="1">
                        <a:solidFill>
                          <a:sysClr val="window" lastClr="FFFFFF"/>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4F81BD"/>
                    </a:solidFill>
                  </a:tcPr>
                </a:tc>
                <a:tc>
                  <a:txBody>
                    <a:bodyPr/>
                    <a:lstStyle/>
                    <a:p>
                      <a:pPr algn="ctr">
                        <a:buNone/>
                      </a:pPr>
                      <a:r>
                        <a:rPr lang="zh-CN" altLang="en-US" b="1">
                          <a:solidFill>
                            <a:sysClr val="window" lastClr="FFFFFF"/>
                          </a:solidFill>
                          <a:latin typeface="Calibri" panose="020F0502020204030204" charset="0"/>
                          <a:ea typeface="宋体" panose="02010600030101010101" pitchFamily="2" charset="-122"/>
                        </a:rPr>
                        <a:t>作用</a:t>
                      </a:r>
                      <a:endParaRPr lang="zh-CN" altLang="en-US" b="1">
                        <a:solidFill>
                          <a:sysClr val="window" lastClr="FFFFFF"/>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solidFill>
                      <a:srgbClr val="4F81BD"/>
                    </a:solidFill>
                  </a:tcPr>
                </a:tc>
              </a:tr>
              <a:tr h="381000">
                <a:tc>
                  <a:txBody>
                    <a:bodyPr/>
                    <a:lstStyle/>
                    <a:p>
                      <a:pPr algn="ctr">
                        <a:buNone/>
                      </a:pPr>
                      <a:r>
                        <a:rPr lang="zh-CN" altLang="en-US">
                          <a:solidFill>
                            <a:sysClr val="windowText" lastClr="000000"/>
                          </a:solidFill>
                          <a:latin typeface="Calibri" panose="020F0502020204030204" charset="0"/>
                          <a:ea typeface="宋体" panose="02010600030101010101" pitchFamily="2" charset="-122"/>
                        </a:rPr>
                        <a:t>数字输出</a:t>
                      </a:r>
                      <a:endParaRPr lang="zh-CN" altLang="en-US">
                        <a:solidFill>
                          <a:sysClr val="windowText" lastClr="000000"/>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4F81BD">
                        <a:tint val="40000"/>
                      </a:srgbClr>
                    </a:solidFill>
                  </a:tcPr>
                </a:tc>
                <a:tc>
                  <a:txBody>
                    <a:bodyPr/>
                    <a:lstStyle/>
                    <a:p>
                      <a:pPr algn="ctr">
                        <a:buNone/>
                      </a:pPr>
                      <a:r>
                        <a:rPr lang="en-US" altLang="zh-CN">
                          <a:solidFill>
                            <a:sysClr val="windowText" lastClr="000000"/>
                          </a:solidFill>
                          <a:latin typeface="Calibri" panose="020F0502020204030204" charset="0"/>
                          <a:ea typeface="宋体" panose="02010600030101010101" pitchFamily="2" charset="-122"/>
                        </a:rPr>
                        <a:t>do_Glue</a:t>
                      </a:r>
                      <a:endParaRPr lang="en-US" altLang="zh-CN">
                        <a:solidFill>
                          <a:sysClr val="windowText" lastClr="000000"/>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4F81BD">
                        <a:tint val="40000"/>
                      </a:srgbClr>
                    </a:solidFill>
                  </a:tcPr>
                </a:tc>
                <a:tc>
                  <a:txBody>
                    <a:bodyPr/>
                    <a:lstStyle/>
                    <a:p>
                      <a:pPr algn="ctr">
                        <a:buNone/>
                      </a:pPr>
                      <a:r>
                        <a:rPr lang="en-US" altLang="zh-CN">
                          <a:solidFill>
                            <a:sysClr val="windowText" lastClr="000000"/>
                          </a:solidFill>
                          <a:latin typeface="Calibri" panose="020F0502020204030204" charset="0"/>
                          <a:ea typeface="宋体" panose="02010600030101010101" pitchFamily="2" charset="-122"/>
                        </a:rPr>
                        <a:t>0</a:t>
                      </a:r>
                      <a:endParaRPr lang="en-US" altLang="zh-CN">
                        <a:solidFill>
                          <a:sysClr val="windowText" lastClr="000000"/>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4F81BD">
                        <a:tint val="40000"/>
                      </a:srgbClr>
                    </a:solidFill>
                  </a:tcPr>
                </a:tc>
                <a:tc>
                  <a:txBody>
                    <a:bodyPr/>
                    <a:lstStyle/>
                    <a:p>
                      <a:pPr algn="ctr">
                        <a:buNone/>
                      </a:pPr>
                      <a:r>
                        <a:rPr lang="zh-CN" altLang="en-US">
                          <a:solidFill>
                            <a:sysClr val="windowText" lastClr="000000"/>
                          </a:solidFill>
                          <a:latin typeface="Calibri" panose="020F0502020204030204" charset="0"/>
                          <a:ea typeface="宋体" panose="02010600030101010101" pitchFamily="2" charset="-122"/>
                        </a:rPr>
                        <a:t>启动涂胶</a:t>
                      </a:r>
                      <a:endParaRPr lang="zh-CN" altLang="en-US">
                        <a:solidFill>
                          <a:sysClr val="windowText" lastClr="000000"/>
                        </a:solidFill>
                        <a:latin typeface="Calibri" panose="020F0502020204030204" charset="0"/>
                        <a:ea typeface="宋体" panose="02010600030101010101" pitchFamily="2" charset="-122"/>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solidFill>
                      <a:srgbClr val="4F81BD">
                        <a:tint val="40000"/>
                      </a:srgb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921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9221" name="文本框 2"/>
          <p:cNvSpPr txBox="1"/>
          <p:nvPr>
            <p:custDataLst>
              <p:tags r:id="rId2"/>
            </p:custDataLst>
          </p:nvPr>
        </p:nvSpPr>
        <p:spPr>
          <a:xfrm>
            <a:off x="514350" y="1778000"/>
            <a:ext cx="5874385" cy="1753235"/>
          </a:xfrm>
          <a:prstGeom prst="rect">
            <a:avLst/>
          </a:prstGeom>
          <a:noFill/>
          <a:ln w="9525">
            <a:noFill/>
          </a:ln>
        </p:spPr>
        <p:txBody>
          <a:bodyPr wrap="square" anchor="t" anchorCtr="0">
            <a:spAutoFit/>
          </a:bodyPr>
          <a:lstStyle/>
          <a:p>
            <a:pPr>
              <a:lnSpc>
                <a:spcPct val="150000"/>
              </a:lnSpc>
            </a:pPr>
            <a:r>
              <a:rPr lang="en-US" altLang="zh-CN" sz="2400" b="1">
                <a:latin typeface="楷体" panose="02010609060101010101" charset="-122"/>
                <a:ea typeface="楷体" panose="02010609060101010101" charset="-122"/>
              </a:rPr>
              <a:t>1.</a:t>
            </a:r>
            <a:r>
              <a:rPr lang="zh-CN" altLang="en-US" sz="2400" b="1">
                <a:latin typeface="楷体" panose="02010609060101010101" charset="-122"/>
                <a:ea typeface="楷体" panose="02010609060101010101" charset="-122"/>
              </a:rPr>
              <a:t>将机器人系统信号与</a:t>
            </a:r>
            <a:r>
              <a:rPr lang="en-US" altLang="zh-CN" sz="2400" b="1">
                <a:latin typeface="楷体" panose="02010609060101010101" charset="-122"/>
                <a:ea typeface="楷体" panose="02010609060101010101" charset="-122"/>
              </a:rPr>
              <a:t>smart</a:t>
            </a:r>
            <a:r>
              <a:rPr lang="zh-CN" altLang="en-US" sz="2400" b="1">
                <a:latin typeface="楷体" panose="02010609060101010101" charset="-122"/>
                <a:ea typeface="楷体" panose="02010609060101010101" charset="-122"/>
              </a:rPr>
              <a:t>组件信号进行连接，确保机器人系统与</a:t>
            </a:r>
            <a:r>
              <a:rPr lang="en-US" altLang="zh-CN" sz="2400" b="1">
                <a:latin typeface="楷体" panose="02010609060101010101" charset="-122"/>
                <a:ea typeface="楷体" panose="02010609060101010101" charset="-122"/>
              </a:rPr>
              <a:t>smart</a:t>
            </a:r>
            <a:r>
              <a:rPr lang="zh-CN" altLang="en-US" sz="2400" b="1">
                <a:latin typeface="楷体" panose="02010609060101010101" charset="-122"/>
                <a:ea typeface="楷体" panose="02010609060101010101" charset="-122"/>
              </a:rPr>
              <a:t>系统信号能够产生关联；</a:t>
            </a:r>
            <a:endParaRPr lang="zh-CN" altLang="en-US" sz="2400" b="1">
              <a:latin typeface="楷体" panose="02010609060101010101" charset="-122"/>
              <a:ea typeface="楷体" panose="02010609060101010101" charset="-122"/>
            </a:endParaRPr>
          </a:p>
        </p:txBody>
      </p:sp>
      <p:sp>
        <p:nvSpPr>
          <p:cNvPr id="5" name="流程图: 过程 4"/>
          <p:cNvSpPr/>
          <p:nvPr>
            <p:custDataLst>
              <p:tags r:id="rId3"/>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文本框 2"/>
          <p:cNvSpPr txBox="1"/>
          <p:nvPr>
            <p:custDataLst>
              <p:tags r:id="rId4"/>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三、仿真调试</a:t>
            </a:r>
            <a:endParaRPr lang="zh-CN" altLang="en-US" sz="3600" b="1" dirty="0">
              <a:solidFill>
                <a:srgbClr val="0070C0"/>
              </a:solidFill>
              <a:latin typeface="楷体" panose="02010609060101010101" charset="-122"/>
              <a:ea typeface="楷体" panose="02010609060101010101" charset="-122"/>
            </a:endParaRPr>
          </a:p>
        </p:txBody>
      </p:sp>
      <p:pic>
        <p:nvPicPr>
          <p:cNvPr id="503" name="图片 9"/>
          <p:cNvPicPr>
            <a:picLocks noChangeAspect="1"/>
          </p:cNvPicPr>
          <p:nvPr>
            <p:custDataLst>
              <p:tags r:id="rId5"/>
            </p:custDataLst>
          </p:nvPr>
        </p:nvPicPr>
        <p:blipFill>
          <a:blip r:embed="rId6"/>
          <a:stretch>
            <a:fillRect/>
          </a:stretch>
        </p:blipFill>
        <p:spPr>
          <a:xfrm>
            <a:off x="6456045" y="2061210"/>
            <a:ext cx="4912360" cy="20897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921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5" name="流程图: 过程 4"/>
          <p:cNvSpPr/>
          <p:nvPr>
            <p:custDataLst>
              <p:tags r:id="rId2"/>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文本框 2"/>
          <p:cNvSpPr txBox="1"/>
          <p:nvPr>
            <p:custDataLst>
              <p:tags r:id="rId3"/>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三、仿真调试</a:t>
            </a:r>
            <a:endParaRPr lang="zh-CN" altLang="en-US" sz="3600" b="1" dirty="0">
              <a:solidFill>
                <a:srgbClr val="0070C0"/>
              </a:solidFill>
              <a:latin typeface="楷体" panose="02010609060101010101" charset="-122"/>
              <a:ea typeface="楷体" panose="02010609060101010101" charset="-122"/>
            </a:endParaRPr>
          </a:p>
        </p:txBody>
      </p:sp>
      <p:pic>
        <p:nvPicPr>
          <p:cNvPr id="10245" name="图片 3"/>
          <p:cNvPicPr>
            <a:picLocks noChangeAspect="1"/>
          </p:cNvPicPr>
          <p:nvPr>
            <p:custDataLst>
              <p:tags r:id="rId4"/>
            </p:custDataLst>
          </p:nvPr>
        </p:nvPicPr>
        <p:blipFill>
          <a:blip r:embed="rId5"/>
          <a:stretch>
            <a:fillRect/>
          </a:stretch>
        </p:blipFill>
        <p:spPr>
          <a:xfrm>
            <a:off x="7643495" y="3894455"/>
            <a:ext cx="2823210" cy="2798445"/>
          </a:xfrm>
          <a:prstGeom prst="rect">
            <a:avLst/>
          </a:prstGeom>
          <a:noFill/>
          <a:ln w="9525">
            <a:noFill/>
          </a:ln>
        </p:spPr>
      </p:pic>
      <p:sp>
        <p:nvSpPr>
          <p:cNvPr id="6" name="文本框 4"/>
          <p:cNvSpPr txBox="1"/>
          <p:nvPr>
            <p:custDataLst>
              <p:tags r:id="rId6"/>
            </p:custDataLst>
          </p:nvPr>
        </p:nvSpPr>
        <p:spPr>
          <a:xfrm>
            <a:off x="514350" y="3573145"/>
            <a:ext cx="5801360" cy="460375"/>
          </a:xfrm>
          <a:prstGeom prst="rect">
            <a:avLst/>
          </a:prstGeom>
          <a:noFill/>
          <a:ln w="9525">
            <a:noFill/>
          </a:ln>
        </p:spPr>
        <p:txBody>
          <a:bodyPr wrap="square" anchor="t" anchorCtr="0">
            <a:spAutoFit/>
          </a:bodyPr>
          <a:lstStyle/>
          <a:p>
            <a:r>
              <a:rPr lang="en-US" altLang="zh-CN" sz="2400" b="1">
                <a:latin typeface="楷体" panose="02010609060101010101" charset="-122"/>
                <a:ea typeface="楷体" panose="02010609060101010101" charset="-122"/>
              </a:rPr>
              <a:t>2.</a:t>
            </a:r>
            <a:r>
              <a:rPr lang="zh-CN" altLang="en-US" sz="2400" b="1">
                <a:latin typeface="楷体" panose="02010609060101010101" charset="-122"/>
                <a:ea typeface="楷体" panose="02010609060101010101" charset="-122"/>
              </a:rPr>
              <a:t>按照下图所示设置涂胶系统的碰撞监控；</a:t>
            </a:r>
            <a:endParaRPr lang="zh-CN" altLang="en-US" sz="2400" b="1">
              <a:latin typeface="楷体" panose="02010609060101010101" charset="-122"/>
              <a:ea typeface="楷体" panose="02010609060101010101" charset="-122"/>
            </a:endParaRPr>
          </a:p>
        </p:txBody>
      </p:sp>
      <p:sp>
        <p:nvSpPr>
          <p:cNvPr id="7" name="文本框 2"/>
          <p:cNvSpPr txBox="1"/>
          <p:nvPr>
            <p:custDataLst>
              <p:tags r:id="rId7"/>
            </p:custDataLst>
          </p:nvPr>
        </p:nvSpPr>
        <p:spPr>
          <a:xfrm>
            <a:off x="514350" y="1778000"/>
            <a:ext cx="5874385" cy="1753235"/>
          </a:xfrm>
          <a:prstGeom prst="rect">
            <a:avLst/>
          </a:prstGeom>
          <a:noFill/>
          <a:ln w="9525">
            <a:noFill/>
          </a:ln>
        </p:spPr>
        <p:txBody>
          <a:bodyPr wrap="square" anchor="t" anchorCtr="0">
            <a:spAutoFit/>
          </a:bodyPr>
          <a:lstStyle/>
          <a:p>
            <a:pPr>
              <a:lnSpc>
                <a:spcPct val="150000"/>
              </a:lnSpc>
            </a:pPr>
            <a:r>
              <a:rPr lang="en-US" altLang="zh-CN" sz="2400">
                <a:latin typeface="楷体" panose="02010609060101010101" charset="-122"/>
                <a:ea typeface="楷体" panose="02010609060101010101" charset="-122"/>
              </a:rPr>
              <a:t>1.</a:t>
            </a:r>
            <a:r>
              <a:rPr lang="zh-CN" altLang="en-US" sz="2400">
                <a:latin typeface="楷体" panose="02010609060101010101" charset="-122"/>
                <a:ea typeface="楷体" panose="02010609060101010101" charset="-122"/>
              </a:rPr>
              <a:t>将机器人系统信号与</a:t>
            </a:r>
            <a:r>
              <a:rPr lang="en-US" altLang="zh-CN" sz="2400">
                <a:latin typeface="楷体" panose="02010609060101010101" charset="-122"/>
                <a:ea typeface="楷体" panose="02010609060101010101" charset="-122"/>
              </a:rPr>
              <a:t>smart</a:t>
            </a:r>
            <a:r>
              <a:rPr lang="zh-CN" altLang="en-US" sz="2400">
                <a:latin typeface="楷体" panose="02010609060101010101" charset="-122"/>
                <a:ea typeface="楷体" panose="02010609060101010101" charset="-122"/>
              </a:rPr>
              <a:t>组件信号进行连接，确保机器人系统与</a:t>
            </a:r>
            <a:r>
              <a:rPr lang="en-US" altLang="zh-CN" sz="2400">
                <a:latin typeface="楷体" panose="02010609060101010101" charset="-122"/>
                <a:ea typeface="楷体" panose="02010609060101010101" charset="-122"/>
              </a:rPr>
              <a:t>smart</a:t>
            </a:r>
            <a:r>
              <a:rPr lang="zh-CN" altLang="en-US" sz="2400">
                <a:latin typeface="楷体" panose="02010609060101010101" charset="-122"/>
                <a:ea typeface="楷体" panose="02010609060101010101" charset="-122"/>
              </a:rPr>
              <a:t>系统信号能够产生关联；</a:t>
            </a:r>
            <a:endParaRPr lang="zh-CN" altLang="en-US" sz="2400">
              <a:latin typeface="楷体" panose="02010609060101010101" charset="-122"/>
              <a:ea typeface="楷体" panose="02010609060101010101" charset="-122"/>
            </a:endParaRPr>
          </a:p>
        </p:txBody>
      </p:sp>
      <p:pic>
        <p:nvPicPr>
          <p:cNvPr id="2" name="图片 1"/>
          <p:cNvPicPr>
            <a:picLocks noChangeAspect="1"/>
          </p:cNvPicPr>
          <p:nvPr>
            <p:custDataLst>
              <p:tags r:id="rId8"/>
            </p:custDataLst>
          </p:nvPr>
        </p:nvPicPr>
        <p:blipFill>
          <a:blip r:embed="rId9"/>
          <a:stretch>
            <a:fillRect/>
          </a:stretch>
        </p:blipFill>
        <p:spPr>
          <a:xfrm>
            <a:off x="7464425" y="1844675"/>
            <a:ext cx="3176905" cy="19284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9218" name="图片 3" descr="6b8708cbff3fdcecba2b531040b50f4"/>
          <p:cNvPicPr>
            <a:picLocks noChangeAspect="1"/>
          </p:cNvPicPr>
          <p:nvPr/>
        </p:nvPicPr>
        <p:blipFill>
          <a:blip r:embed="rId1"/>
          <a:stretch>
            <a:fillRect/>
          </a:stretch>
        </p:blipFill>
        <p:spPr>
          <a:xfrm>
            <a:off x="0" y="44450"/>
            <a:ext cx="655638" cy="655638"/>
          </a:xfrm>
          <a:prstGeom prst="rect">
            <a:avLst/>
          </a:prstGeom>
          <a:noFill/>
          <a:ln w="9525">
            <a:noFill/>
          </a:ln>
        </p:spPr>
      </p:pic>
      <p:sp>
        <p:nvSpPr>
          <p:cNvPr id="5" name="流程图: 过程 4"/>
          <p:cNvSpPr/>
          <p:nvPr>
            <p:custDataLst>
              <p:tags r:id="rId2"/>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文本框 2"/>
          <p:cNvSpPr txBox="1"/>
          <p:nvPr>
            <p:custDataLst>
              <p:tags r:id="rId3"/>
            </p:custDataLst>
          </p:nvPr>
        </p:nvSpPr>
        <p:spPr>
          <a:xfrm>
            <a:off x="600075" y="836613"/>
            <a:ext cx="5399088" cy="645160"/>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三、仿真调试</a:t>
            </a:r>
            <a:endParaRPr lang="zh-CN" altLang="en-US" sz="3600" b="1" dirty="0">
              <a:solidFill>
                <a:srgbClr val="0070C0"/>
              </a:solidFill>
              <a:latin typeface="楷体" panose="02010609060101010101" charset="-122"/>
              <a:ea typeface="楷体" panose="02010609060101010101" charset="-122"/>
            </a:endParaRPr>
          </a:p>
        </p:txBody>
      </p:sp>
      <p:sp>
        <p:nvSpPr>
          <p:cNvPr id="10246" name="文本框 4"/>
          <p:cNvSpPr txBox="1"/>
          <p:nvPr>
            <p:custDataLst>
              <p:tags r:id="rId4"/>
            </p:custDataLst>
          </p:nvPr>
        </p:nvSpPr>
        <p:spPr>
          <a:xfrm>
            <a:off x="514350" y="3573145"/>
            <a:ext cx="5801360" cy="460375"/>
          </a:xfrm>
          <a:prstGeom prst="rect">
            <a:avLst/>
          </a:prstGeom>
          <a:noFill/>
          <a:ln w="9525">
            <a:noFill/>
          </a:ln>
        </p:spPr>
        <p:txBody>
          <a:bodyPr wrap="square" anchor="t" anchorCtr="0">
            <a:spAutoFit/>
          </a:bodyPr>
          <a:lstStyle/>
          <a:p>
            <a:r>
              <a:rPr lang="en-US" altLang="zh-CN" sz="2400">
                <a:latin typeface="楷体" panose="02010609060101010101" charset="-122"/>
                <a:ea typeface="楷体" panose="02010609060101010101" charset="-122"/>
              </a:rPr>
              <a:t>2.</a:t>
            </a:r>
            <a:r>
              <a:rPr lang="zh-CN" altLang="en-US" sz="2400">
                <a:latin typeface="楷体" panose="02010609060101010101" charset="-122"/>
                <a:ea typeface="楷体" panose="02010609060101010101" charset="-122"/>
              </a:rPr>
              <a:t>按照下图所示设置涂胶系统的碰撞监控；</a:t>
            </a:r>
            <a:endParaRPr lang="zh-CN" altLang="en-US" sz="2400">
              <a:latin typeface="楷体" panose="02010609060101010101" charset="-122"/>
              <a:ea typeface="楷体" panose="02010609060101010101" charset="-122"/>
            </a:endParaRPr>
          </a:p>
        </p:txBody>
      </p:sp>
      <p:sp>
        <p:nvSpPr>
          <p:cNvPr id="2" name="文本框 2"/>
          <p:cNvSpPr txBox="1"/>
          <p:nvPr>
            <p:custDataLst>
              <p:tags r:id="rId5"/>
            </p:custDataLst>
          </p:nvPr>
        </p:nvSpPr>
        <p:spPr>
          <a:xfrm>
            <a:off x="514350" y="1778000"/>
            <a:ext cx="5874385" cy="1753235"/>
          </a:xfrm>
          <a:prstGeom prst="rect">
            <a:avLst/>
          </a:prstGeom>
          <a:noFill/>
          <a:ln w="9525">
            <a:noFill/>
          </a:ln>
        </p:spPr>
        <p:txBody>
          <a:bodyPr wrap="square" anchor="t" anchorCtr="0">
            <a:spAutoFit/>
          </a:bodyPr>
          <a:lstStyle/>
          <a:p>
            <a:pPr>
              <a:lnSpc>
                <a:spcPct val="150000"/>
              </a:lnSpc>
            </a:pPr>
            <a:r>
              <a:rPr lang="en-US" altLang="zh-CN" sz="2400">
                <a:latin typeface="楷体" panose="02010609060101010101" charset="-122"/>
                <a:ea typeface="楷体" panose="02010609060101010101" charset="-122"/>
              </a:rPr>
              <a:t>1.</a:t>
            </a:r>
            <a:r>
              <a:rPr lang="zh-CN" altLang="en-US" sz="2400">
                <a:latin typeface="楷体" panose="02010609060101010101" charset="-122"/>
                <a:ea typeface="楷体" panose="02010609060101010101" charset="-122"/>
              </a:rPr>
              <a:t>将机器人系统信号与</a:t>
            </a:r>
            <a:r>
              <a:rPr lang="en-US" altLang="zh-CN" sz="2400">
                <a:latin typeface="楷体" panose="02010609060101010101" charset="-122"/>
                <a:ea typeface="楷体" panose="02010609060101010101" charset="-122"/>
              </a:rPr>
              <a:t>smart</a:t>
            </a:r>
            <a:r>
              <a:rPr lang="zh-CN" altLang="en-US" sz="2400">
                <a:latin typeface="楷体" panose="02010609060101010101" charset="-122"/>
                <a:ea typeface="楷体" panose="02010609060101010101" charset="-122"/>
              </a:rPr>
              <a:t>组件信号进行连接，确保机器人系统与</a:t>
            </a:r>
            <a:r>
              <a:rPr lang="en-US" altLang="zh-CN" sz="2400">
                <a:latin typeface="楷体" panose="02010609060101010101" charset="-122"/>
                <a:ea typeface="楷体" panose="02010609060101010101" charset="-122"/>
              </a:rPr>
              <a:t>smart</a:t>
            </a:r>
            <a:r>
              <a:rPr lang="zh-CN" altLang="en-US" sz="2400">
                <a:latin typeface="楷体" panose="02010609060101010101" charset="-122"/>
                <a:ea typeface="楷体" panose="02010609060101010101" charset="-122"/>
              </a:rPr>
              <a:t>系统信号能够产生关联；</a:t>
            </a:r>
            <a:endParaRPr lang="zh-CN" altLang="en-US" sz="2400">
              <a:latin typeface="楷体" panose="02010609060101010101" charset="-122"/>
              <a:ea typeface="楷体" panose="02010609060101010101" charset="-122"/>
            </a:endParaRPr>
          </a:p>
        </p:txBody>
      </p:sp>
      <p:sp>
        <p:nvSpPr>
          <p:cNvPr id="4" name="文本框 4"/>
          <p:cNvSpPr txBox="1"/>
          <p:nvPr>
            <p:custDataLst>
              <p:tags r:id="rId6"/>
            </p:custDataLst>
          </p:nvPr>
        </p:nvSpPr>
        <p:spPr>
          <a:xfrm>
            <a:off x="514350" y="4223385"/>
            <a:ext cx="3013075" cy="460375"/>
          </a:xfrm>
          <a:prstGeom prst="rect">
            <a:avLst/>
          </a:prstGeom>
          <a:noFill/>
          <a:ln w="9525">
            <a:noFill/>
          </a:ln>
        </p:spPr>
        <p:txBody>
          <a:bodyPr wrap="square" anchor="t" anchorCtr="0">
            <a:spAutoFit/>
          </a:bodyPr>
          <a:lstStyle/>
          <a:p>
            <a:r>
              <a:rPr lang="en-US" altLang="zh-CN" sz="2400" b="1">
                <a:latin typeface="楷体" panose="02010609060101010101" charset="-122"/>
                <a:ea typeface="楷体" panose="02010609060101010101" charset="-122"/>
              </a:rPr>
              <a:t>3.</a:t>
            </a:r>
            <a:r>
              <a:rPr lang="zh-CN" altLang="en-US" sz="2400" b="1">
                <a:latin typeface="楷体" panose="02010609060101010101" charset="-122"/>
                <a:ea typeface="楷体" panose="02010609060101010101" charset="-122"/>
              </a:rPr>
              <a:t>播放运行。</a:t>
            </a:r>
            <a:endParaRPr lang="zh-CN" altLang="en-US" sz="2400" b="1">
              <a:latin typeface="楷体" panose="02010609060101010101" charset="-122"/>
              <a:ea typeface="楷体" panose="02010609060101010101" charset="-122"/>
            </a:endParaRPr>
          </a:p>
        </p:txBody>
      </p:sp>
      <p:pic>
        <p:nvPicPr>
          <p:cNvPr id="6" name="图片 5"/>
          <p:cNvPicPr>
            <a:picLocks noChangeAspect="1"/>
          </p:cNvPicPr>
          <p:nvPr>
            <p:custDataLst>
              <p:tags r:id="rId7"/>
            </p:custDataLst>
          </p:nvPr>
        </p:nvPicPr>
        <p:blipFill>
          <a:blip r:embed="rId8"/>
          <a:stretch>
            <a:fillRect/>
          </a:stretch>
        </p:blipFill>
        <p:spPr>
          <a:xfrm>
            <a:off x="6456045" y="2060575"/>
            <a:ext cx="5315585" cy="39979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flipH="1">
            <a:off x="6882130" y="2534919"/>
            <a:ext cx="5309870" cy="4178300"/>
          </a:xfrm>
          <a:prstGeom prst="ellipse">
            <a:avLst/>
          </a:prstGeom>
        </p:spPr>
      </p:pic>
      <p:sp>
        <p:nvSpPr>
          <p:cNvPr id="12290" name="文本框 2"/>
          <p:cNvSpPr txBox="1"/>
          <p:nvPr/>
        </p:nvSpPr>
        <p:spPr>
          <a:xfrm>
            <a:off x="695325" y="0"/>
            <a:ext cx="3062288" cy="644525"/>
          </a:xfrm>
          <a:prstGeom prst="rect">
            <a:avLst/>
          </a:prstGeom>
          <a:noFill/>
          <a:ln w="9525">
            <a:noFill/>
          </a:ln>
        </p:spPr>
        <p:txBody>
          <a:bodyPr wrap="square" anchor="t" anchorCtr="0">
            <a:spAutoFit/>
          </a:bodyPr>
          <a:lstStyle/>
          <a:p>
            <a:r>
              <a:rPr lang="zh-CN" altLang="en-US" sz="2400" b="1">
                <a:solidFill>
                  <a:srgbClr val="0070C0"/>
                </a:solidFill>
                <a:latin typeface="新宋体" panose="02010609030101010101" charset="-122"/>
                <a:ea typeface="新宋体" panose="02010609030101010101" charset="-122"/>
              </a:rPr>
              <a:t>深圳市宝山技工学校</a:t>
            </a:r>
            <a:endParaRPr lang="zh-CN" altLang="en-US" sz="2400" b="1">
              <a:solidFill>
                <a:srgbClr val="0070C0"/>
              </a:solidFill>
              <a:latin typeface="Arial" panose="020B0604020202020204" pitchFamily="34" charset="0"/>
              <a:ea typeface="宋体" panose="02010600030101010101" pitchFamily="2" charset="-122"/>
            </a:endParaRPr>
          </a:p>
          <a:p>
            <a:r>
              <a:rPr lang="en-US" altLang="zh-CN" sz="1200" i="1">
                <a:solidFill>
                  <a:srgbClr val="0070C0"/>
                </a:solidFill>
                <a:latin typeface="Arial" panose="020B0604020202020204" pitchFamily="34" charset="0"/>
                <a:ea typeface="宋体" panose="02010600030101010101" pitchFamily="2" charset="-122"/>
              </a:rPr>
              <a:t>Shenzhen Baoshan Technlcal School</a:t>
            </a:r>
            <a:endParaRPr lang="en-US" altLang="zh-CN" sz="1200" i="1">
              <a:solidFill>
                <a:srgbClr val="0070C0"/>
              </a:solidFill>
              <a:latin typeface="Arial" panose="020B0604020202020204" pitchFamily="34" charset="0"/>
              <a:ea typeface="宋体" panose="02010600030101010101" pitchFamily="2" charset="-122"/>
            </a:endParaRPr>
          </a:p>
        </p:txBody>
      </p:sp>
      <p:pic>
        <p:nvPicPr>
          <p:cNvPr id="12291" name="图片 3" descr="6b8708cbff3fdcecba2b531040b50f4"/>
          <p:cNvPicPr>
            <a:picLocks noChangeAspect="1"/>
          </p:cNvPicPr>
          <p:nvPr/>
        </p:nvPicPr>
        <p:blipFill>
          <a:blip r:embed="rId3"/>
          <a:stretch>
            <a:fillRect/>
          </a:stretch>
        </p:blipFill>
        <p:spPr>
          <a:xfrm>
            <a:off x="0" y="44450"/>
            <a:ext cx="655638" cy="655638"/>
          </a:xfrm>
          <a:prstGeom prst="rect">
            <a:avLst/>
          </a:prstGeom>
          <a:noFill/>
          <a:ln w="9525">
            <a:noFill/>
          </a:ln>
        </p:spPr>
      </p:pic>
      <p:sp>
        <p:nvSpPr>
          <p:cNvPr id="12292" name="文本框 2"/>
          <p:cNvSpPr txBox="1"/>
          <p:nvPr>
            <p:custDataLst>
              <p:tags r:id="rId4"/>
            </p:custDataLst>
          </p:nvPr>
        </p:nvSpPr>
        <p:spPr>
          <a:xfrm>
            <a:off x="911225" y="1196975"/>
            <a:ext cx="1512888" cy="644525"/>
          </a:xfrm>
          <a:prstGeom prst="rect">
            <a:avLst/>
          </a:prstGeom>
          <a:noFill/>
          <a:ln w="9525">
            <a:noFill/>
          </a:ln>
        </p:spPr>
        <p:txBody>
          <a:bodyPr wrap="square" anchor="t" anchorCtr="0">
            <a:spAutoFit/>
          </a:bodyPr>
          <a:lstStyle/>
          <a:p>
            <a:r>
              <a:rPr lang="zh-CN" altLang="en-US" sz="3600" b="1" dirty="0">
                <a:solidFill>
                  <a:srgbClr val="0070C0"/>
                </a:solidFill>
                <a:latin typeface="楷体" panose="02010609060101010101" charset="-122"/>
                <a:ea typeface="楷体" panose="02010609060101010101" charset="-122"/>
              </a:rPr>
              <a:t>小结</a:t>
            </a:r>
            <a:r>
              <a:rPr lang="en-US" altLang="zh-CN" sz="3600" b="1" dirty="0">
                <a:solidFill>
                  <a:srgbClr val="0070C0"/>
                </a:solidFill>
                <a:latin typeface="楷体" panose="02010609060101010101" charset="-122"/>
                <a:ea typeface="楷体" panose="02010609060101010101" charset="-122"/>
              </a:rPr>
              <a:t>:</a:t>
            </a:r>
            <a:endParaRPr lang="en-US" altLang="zh-CN" sz="3600" b="1" dirty="0">
              <a:solidFill>
                <a:srgbClr val="0070C0"/>
              </a:solidFill>
              <a:latin typeface="楷体" panose="02010609060101010101" charset="-122"/>
              <a:ea typeface="楷体" panose="02010609060101010101" charset="-122"/>
            </a:endParaRPr>
          </a:p>
        </p:txBody>
      </p:sp>
      <p:sp>
        <p:nvSpPr>
          <p:cNvPr id="5" name="流程图: 过程 4"/>
          <p:cNvSpPr/>
          <p:nvPr>
            <p:custDataLst>
              <p:tags r:id="rId5"/>
            </p:custDataLst>
          </p:nvPr>
        </p:nvSpPr>
        <p:spPr>
          <a:xfrm>
            <a:off x="0" y="700088"/>
            <a:ext cx="12192000" cy="8572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文本框 2"/>
          <p:cNvSpPr txBox="1"/>
          <p:nvPr/>
        </p:nvSpPr>
        <p:spPr>
          <a:xfrm>
            <a:off x="1991995" y="1841500"/>
            <a:ext cx="7316470" cy="1753235"/>
          </a:xfrm>
          <a:prstGeom prst="rect">
            <a:avLst/>
          </a:prstGeom>
          <a:noFill/>
        </p:spPr>
        <p:txBody>
          <a:bodyPr wrap="square" rtlCol="0" anchor="t">
            <a:spAutoFit/>
          </a:bodyPr>
          <a:lstStyle/>
          <a:p>
            <a:pPr>
              <a:lnSpc>
                <a:spcPct val="150000"/>
              </a:lnSpc>
            </a:pPr>
            <a:r>
              <a:rPr lang="en-US" sz="2400" dirty="0">
                <a:latin typeface="楷体" panose="02010609060101010101" charset="-122"/>
                <a:ea typeface="楷体" panose="02010609060101010101" charset="-122"/>
                <a:sym typeface="+mn-ea"/>
              </a:rPr>
              <a:t>1.</a:t>
            </a:r>
            <a:r>
              <a:rPr lang="zh-CN" altLang="en-US" sz="2400" dirty="0">
                <a:latin typeface="楷体" panose="02010609060101010101" charset="-122"/>
                <a:ea typeface="楷体" panose="02010609060101010101" charset="-122"/>
                <a:sym typeface="+mn-ea"/>
              </a:rPr>
              <a:t>通过本次课学习，掌握</a:t>
            </a:r>
            <a:r>
              <a:rPr lang="en-US" altLang="zh-CN" sz="2400" dirty="0">
                <a:latin typeface="楷体" panose="02010609060101010101" charset="-122"/>
                <a:ea typeface="楷体" panose="02010609060101010101" charset="-122"/>
                <a:sym typeface="+mn-ea"/>
              </a:rPr>
              <a:t>ABB</a:t>
            </a:r>
            <a:r>
              <a:rPr lang="zh-CN" altLang="en-US" sz="2400" dirty="0">
                <a:latin typeface="楷体" panose="02010609060101010101" charset="-122"/>
                <a:ea typeface="楷体" panose="02010609060101010101" charset="-122"/>
                <a:sym typeface="+mn-ea"/>
              </a:rPr>
              <a:t>工业机器人时钟</a:t>
            </a:r>
            <a:r>
              <a:rPr lang="zh-CN" altLang="en-US" sz="2400" dirty="0">
                <a:latin typeface="楷体" panose="02010609060101010101" charset="-122"/>
                <a:ea typeface="楷体" panose="02010609060101010101" charset="-122"/>
                <a:sym typeface="+mn-ea"/>
              </a:rPr>
              <a:t>指令和人机交互指令的使用。</a:t>
            </a:r>
            <a:endParaRPr lang="zh-CN" altLang="en-US" sz="2400" dirty="0">
              <a:latin typeface="楷体" panose="02010609060101010101" charset="-122"/>
              <a:ea typeface="楷体" panose="02010609060101010101" charset="-122"/>
              <a:sym typeface="+mn-ea"/>
            </a:endParaRPr>
          </a:p>
          <a:p>
            <a:pPr>
              <a:lnSpc>
                <a:spcPct val="150000"/>
              </a:lnSpc>
            </a:pPr>
            <a:r>
              <a:rPr lang="en-US" altLang="zh-CN" sz="2400" dirty="0">
                <a:latin typeface="楷体" panose="02010609060101010101" charset="-122"/>
                <a:ea typeface="楷体" panose="02010609060101010101" charset="-122"/>
                <a:sym typeface="+mn-ea"/>
              </a:rPr>
              <a:t>2.</a:t>
            </a:r>
            <a:r>
              <a:rPr lang="zh-CN" altLang="en-US" sz="2400" dirty="0">
                <a:latin typeface="楷体" panose="02010609060101010101" charset="-122"/>
                <a:ea typeface="楷体" panose="02010609060101010101" charset="-122"/>
                <a:sym typeface="+mn-ea"/>
              </a:rPr>
              <a:t>掌握涂胶机器人系统的仿真调试。</a:t>
            </a:r>
            <a:endParaRPr lang="zh-CN" altLang="en-US" sz="2400" dirty="0">
              <a:latin typeface="楷体" panose="02010609060101010101" charset="-122"/>
              <a:ea typeface="楷体" panose="02010609060101010101" charset="-122"/>
              <a:sym typeface="+mn-ea"/>
            </a:endParaRPr>
          </a:p>
        </p:txBody>
      </p:sp>
    </p:spTree>
  </p:cSld>
  <p:clrMapOvr>
    <a:masterClrMapping/>
  </p:clrMapOvr>
</p:sld>
</file>

<file path=ppt/tags/tag1.xml><?xml version="1.0" encoding="utf-8"?>
<p:tagLst xmlns:p="http://schemas.openxmlformats.org/presentationml/2006/main">
  <p:tag name="KSO_WM_UNIT_PLACING_PICTURE_USER_VIEWPORT" val="{&quot;height&quot;:1032.5007874015748,&quot;width&quot;:1032.500787401574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UNIT_TABLE_BEAUTIFY" val="smartTable{0f81df67-680d-43e0-957f-ab37a38c29cf}"/>
  <p:tag name="KSO_WM_BEAUTIFY_FLAG" val=""/>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UNIT_PLACING_PICTURE_USER_VIEWPORT" val="{&quot;height&quot;:1032.5007874015748,&quot;width&quot;:1032.5007874015748}"/>
</p:tagLst>
</file>

<file path=ppt/tags/tag32.xml><?xml version="1.0" encoding="utf-8"?>
<p:tagLst xmlns:p="http://schemas.openxmlformats.org/presentationml/2006/main">
  <p:tag name="KSO_WM_BEAUTIFY_FLAG" val=""/>
  <p:tag name="KSO_WM_UNIT_PLACING_PICTURE_USER_VIEWPORT" val="{&quot;height&quot;:6580,&quot;width&quot;:8362}"/>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PP_MARK_KEY" val="967645b2-a28e-4b78-9b71-05a3e61a6f51"/>
  <p:tag name="COMMONDATA" val="eyJoZGlkIjoiNzc2MzNjNjhlOWQyZGI1NTFhZjA1MDU3YWJiODM1NDM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1150</Words>
  <Application>WPS 演示</Application>
  <PresentationFormat>宽屏</PresentationFormat>
  <Paragraphs>109</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10</vt:i4>
      </vt:variant>
    </vt:vector>
  </HeadingPairs>
  <TitlesOfParts>
    <vt:vector size="23" baseType="lpstr">
      <vt:lpstr>Arial</vt:lpstr>
      <vt:lpstr>宋体</vt:lpstr>
      <vt:lpstr>Wingdings</vt:lpstr>
      <vt:lpstr>新宋体</vt:lpstr>
      <vt:lpstr>华文楷体</vt:lpstr>
      <vt:lpstr>楷体</vt:lpstr>
      <vt:lpstr>Calibri</vt:lpstr>
      <vt:lpstr>微软雅黑</vt:lpstr>
      <vt:lpstr>Arial Unicode MS</vt:lpstr>
      <vt:lpstr>默认设计模板</vt:lpstr>
      <vt:lpstr>1_默认设计模板</vt:lpstr>
      <vt:lpstr>2_默认设计模板</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郑友龙</dc:creator>
  <cp:lastModifiedBy>郑友龙</cp:lastModifiedBy>
  <cp:revision>66</cp:revision>
  <dcterms:created xsi:type="dcterms:W3CDTF">2022-07-08T02:50:00Z</dcterms:created>
  <dcterms:modified xsi:type="dcterms:W3CDTF">2023-07-26T03:31:02Z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6F8994EC83764038A61F1F2A879252FF_12</vt:lpwstr>
  </property>
</Properties>
</file>