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56" r:id="rId6"/>
    <p:sldId id="257" r:id="rId7"/>
    <p:sldId id="277" r:id="rId8"/>
    <p:sldId id="258" r:id="rId9"/>
    <p:sldId id="297" r:id="rId10"/>
    <p:sldId id="293" r:id="rId11"/>
    <p:sldId id="296" r:id="rId12"/>
    <p:sldId id="292" r:id="rId13"/>
    <p:sldId id="272" r:id="rId14"/>
    <p:sldId id="273" r:id="rId15"/>
    <p:sldId id="278" r:id="rId16"/>
    <p:sldId id="279" r:id="rId17"/>
    <p:sldId id="291" r:id="rId18"/>
  </p:sldIdLst>
  <p:sldSz cx="12192000" cy="6858000"/>
  <p:notesSz cx="6858000" cy="9144000"/>
  <p:custDataLst>
    <p:tags r:id="rId2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318" y="66"/>
      </p:cViewPr>
      <p:guideLst>
        <p:guide orient="horz" pos="22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57.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3075"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8.png"/><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tags" Target="../tags/tag44.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image" Target="../media/image9.png"/><Relationship Id="rId3" Type="http://schemas.openxmlformats.org/officeDocument/2006/relationships/tags" Target="../tags/tag52.xml"/><Relationship Id="rId2" Type="http://schemas.openxmlformats.org/officeDocument/2006/relationships/image" Target="../media/image1.jpeg"/><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png"/><Relationship Id="rId6" Type="http://schemas.microsoft.com/office/2007/relationships/media" Target="../media/media1.mp4"/><Relationship Id="rId5" Type="http://schemas.openxmlformats.org/officeDocument/2006/relationships/video" Target="../media/media1.mp4"/><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media/image7.png"/><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组合 5"/>
          <p:cNvGrpSpPr/>
          <p:nvPr/>
        </p:nvGrpSpPr>
        <p:grpSpPr>
          <a:xfrm>
            <a:off x="0" y="0"/>
            <a:ext cx="3757613" cy="700088"/>
            <a:chOff x="0" y="0"/>
            <a:chExt cx="5917" cy="1102"/>
          </a:xfrm>
        </p:grpSpPr>
        <p:sp>
          <p:nvSpPr>
            <p:cNvPr id="5122" name="文本框 2"/>
            <p:cNvSpPr txBox="1"/>
            <p:nvPr/>
          </p:nvSpPr>
          <p:spPr>
            <a:xfrm>
              <a:off x="1095" y="0"/>
              <a:ext cx="4822" cy="101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5123" name="图片 3" descr="6b8708cbff3fdcecba2b531040b50f4"/>
            <p:cNvPicPr>
              <a:picLocks noChangeAspect="1"/>
            </p:cNvPicPr>
            <p:nvPr>
              <p:custDataLst>
                <p:tags r:id="rId1"/>
              </p:custDataLst>
            </p:nvPr>
          </p:nvPicPr>
          <p:blipFill>
            <a:blip r:embed="rId2"/>
            <a:stretch>
              <a:fillRect/>
            </a:stretch>
          </p:blipFill>
          <p:spPr>
            <a:xfrm>
              <a:off x="0" y="70"/>
              <a:ext cx="1032" cy="1032"/>
            </a:xfrm>
            <a:prstGeom prst="rect">
              <a:avLst/>
            </a:prstGeom>
            <a:noFill/>
            <a:ln w="9525">
              <a:noFill/>
            </a:ln>
          </p:spPr>
        </p:pic>
      </p:grpSp>
      <p:sp>
        <p:nvSpPr>
          <p:cNvPr id="5" name="流程图: 过程 4"/>
          <p:cNvSpPr/>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 name="流程图: 过程 16"/>
          <p:cNvSpPr/>
          <p:nvPr/>
        </p:nvSpPr>
        <p:spPr>
          <a:xfrm>
            <a:off x="-25400" y="6308725"/>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5126" name="文本框 1"/>
          <p:cNvSpPr txBox="1"/>
          <p:nvPr>
            <p:custDataLst>
              <p:tags r:id="rId3"/>
            </p:custDataLst>
          </p:nvPr>
        </p:nvSpPr>
        <p:spPr>
          <a:xfrm>
            <a:off x="2135188" y="1773238"/>
            <a:ext cx="7140575" cy="1042987"/>
          </a:xfrm>
          <a:prstGeom prst="rect">
            <a:avLst/>
          </a:prstGeom>
          <a:noFill/>
          <a:ln w="9525">
            <a:noFill/>
          </a:ln>
        </p:spPr>
        <p:txBody>
          <a:bodyPr wrap="none" anchor="t" anchorCtr="0"/>
          <a:lstStyle/>
          <a:p>
            <a:r>
              <a:rPr lang="zh-CN" altLang="en-US" sz="7200" b="1">
                <a:solidFill>
                  <a:srgbClr val="0070C0"/>
                </a:solidFill>
                <a:latin typeface="Arial" panose="020B0604020202020204" pitchFamily="34" charset="0"/>
                <a:ea typeface="宋体" panose="02010600030101010101" pitchFamily="2" charset="-122"/>
              </a:rPr>
              <a:t>工业机器人离线编程</a:t>
            </a:r>
            <a:endParaRPr lang="zh-CN" altLang="en-US" sz="7200" b="1">
              <a:solidFill>
                <a:srgbClr val="0070C0"/>
              </a:solidFill>
              <a:latin typeface="Arial" panose="020B0604020202020204" pitchFamily="34" charset="0"/>
              <a:ea typeface="宋体" panose="02010600030101010101" pitchFamily="2" charset="-122"/>
            </a:endParaRPr>
          </a:p>
        </p:txBody>
      </p:sp>
      <p:sp>
        <p:nvSpPr>
          <p:cNvPr id="5127" name="文本框 1"/>
          <p:cNvSpPr txBox="1"/>
          <p:nvPr>
            <p:custDataLst>
              <p:tags r:id="rId4"/>
            </p:custDataLst>
          </p:nvPr>
        </p:nvSpPr>
        <p:spPr>
          <a:xfrm>
            <a:off x="4656138" y="4868863"/>
            <a:ext cx="2235200" cy="460375"/>
          </a:xfrm>
          <a:prstGeom prst="rect">
            <a:avLst/>
          </a:prstGeom>
          <a:noFill/>
          <a:ln w="9525">
            <a:noFill/>
          </a:ln>
        </p:spPr>
        <p:txBody>
          <a:bodyPr wrap="square" anchor="t" anchorCtr="0">
            <a:spAutoFit/>
          </a:bodyPr>
          <a:lstStyle/>
          <a:p>
            <a:r>
              <a:rPr lang="zh-CN" altLang="en-US" sz="2400" b="1">
                <a:solidFill>
                  <a:srgbClr val="0070C0"/>
                </a:solidFill>
                <a:latin typeface="Arial" panose="020B0604020202020204" pitchFamily="34" charset="0"/>
                <a:ea typeface="宋体" panose="02010600030101010101" pitchFamily="2" charset="-122"/>
              </a:rPr>
              <a:t>主讲：郑友龙</a:t>
            </a:r>
            <a:endParaRPr lang="zh-CN" altLang="en-US" sz="2400" b="1">
              <a:solidFill>
                <a:srgbClr val="0070C0"/>
              </a:solidFill>
              <a:latin typeface="Arial" panose="020B0604020202020204" pitchFamily="34" charset="0"/>
              <a:ea typeface="宋体" panose="02010600030101010101" pitchFamily="2" charset="-122"/>
            </a:endParaRPr>
          </a:p>
        </p:txBody>
      </p:sp>
      <p:sp>
        <p:nvSpPr>
          <p:cNvPr id="5128" name="文本框 2"/>
          <p:cNvSpPr txBox="1"/>
          <p:nvPr>
            <p:custDataLst>
              <p:tags r:id="rId5"/>
            </p:custDataLst>
          </p:nvPr>
        </p:nvSpPr>
        <p:spPr>
          <a:xfrm>
            <a:off x="4537075" y="3136900"/>
            <a:ext cx="6513513" cy="583565"/>
          </a:xfrm>
          <a:prstGeom prst="rect">
            <a:avLst/>
          </a:prstGeom>
          <a:noFill/>
          <a:ln w="9525">
            <a:noFill/>
          </a:ln>
        </p:spPr>
        <p:txBody>
          <a:bodyPr wrap="square" anchor="t" anchorCtr="0">
            <a:spAutoFit/>
          </a:bodyPr>
          <a:lstStyle/>
          <a:p>
            <a:r>
              <a:rPr lang="en-US" altLang="zh-CN" sz="3200" b="1">
                <a:solidFill>
                  <a:srgbClr val="0070C0"/>
                </a:solidFill>
                <a:latin typeface="Arial" panose="020B0604020202020204" pitchFamily="34" charset="0"/>
                <a:ea typeface="宋体" panose="02010600030101010101" pitchFamily="2" charset="-122"/>
              </a:rPr>
              <a:t>--</a:t>
            </a:r>
            <a:r>
              <a:rPr lang="en-US" sz="3200" b="1">
                <a:solidFill>
                  <a:srgbClr val="0070C0"/>
                </a:solidFill>
                <a:latin typeface="Arial" panose="020B0604020202020204" pitchFamily="34" charset="0"/>
                <a:ea typeface="宋体" panose="02010600030101010101" pitchFamily="2" charset="-122"/>
              </a:rPr>
              <a:t>2.3</a:t>
            </a:r>
            <a:r>
              <a:rPr lang="zh-CN" altLang="en-US" sz="3200" b="1">
                <a:solidFill>
                  <a:srgbClr val="0070C0"/>
                </a:solidFill>
                <a:latin typeface="Arial" panose="020B0604020202020204" pitchFamily="34" charset="0"/>
                <a:ea typeface="宋体" panose="02010600030101010101" pitchFamily="2" charset="-122"/>
              </a:rPr>
              <a:t>创建</a:t>
            </a:r>
            <a:r>
              <a:rPr lang="zh-CN" altLang="en-US" sz="3200" b="1">
                <a:solidFill>
                  <a:srgbClr val="0070C0"/>
                </a:solidFill>
                <a:latin typeface="Arial" panose="020B0604020202020204" pitchFamily="34" charset="0"/>
                <a:ea typeface="宋体" panose="02010600030101010101" pitchFamily="2" charset="-122"/>
              </a:rPr>
              <a:t>汽车玻璃涂胶</a:t>
            </a:r>
            <a:r>
              <a:rPr lang="en-US" altLang="zh-CN" sz="3200" b="1">
                <a:solidFill>
                  <a:srgbClr val="0070C0"/>
                </a:solidFill>
                <a:latin typeface="Arial" panose="020B0604020202020204" pitchFamily="34" charset="0"/>
                <a:ea typeface="宋体" panose="02010600030101010101" pitchFamily="2" charset="-122"/>
              </a:rPr>
              <a:t>smart</a:t>
            </a:r>
            <a:r>
              <a:rPr lang="zh-CN" altLang="en-US" sz="3200" b="1">
                <a:solidFill>
                  <a:srgbClr val="0070C0"/>
                </a:solidFill>
                <a:latin typeface="Arial" panose="020B0604020202020204" pitchFamily="34" charset="0"/>
                <a:ea typeface="宋体" panose="02010600030101010101" pitchFamily="2" charset="-122"/>
              </a:rPr>
              <a:t>组件</a:t>
            </a:r>
            <a:endParaRPr lang="zh-CN" altLang="en-US" sz="3200" b="1">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741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7411"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二、生成涂胶轨迹效果</a:t>
            </a:r>
            <a:endParaRPr lang="zh-CN" altLang="en-US" sz="3600" b="1" dirty="0">
              <a:solidFill>
                <a:srgbClr val="0070C0"/>
              </a:solidFill>
              <a:latin typeface="楷体" panose="02010609060101010101" charset="-122"/>
              <a:ea typeface="楷体" panose="02010609060101010101" charset="-122"/>
            </a:endParaRPr>
          </a:p>
        </p:txBody>
      </p:sp>
      <p:sp>
        <p:nvSpPr>
          <p:cNvPr id="17412" name="文本框 2"/>
          <p:cNvSpPr txBox="1"/>
          <p:nvPr>
            <p:custDataLst>
              <p:tags r:id="rId3"/>
            </p:custDataLst>
          </p:nvPr>
        </p:nvSpPr>
        <p:spPr>
          <a:xfrm>
            <a:off x="727075" y="1674813"/>
            <a:ext cx="4997450" cy="82994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建模</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菜单中点击</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组件</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，并命名为</a:t>
            </a:r>
            <a:r>
              <a:rPr lang="en-US" altLang="zh-CN" sz="2400"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sym typeface="+mn-ea"/>
              </a:rPr>
              <a:t>涂胶效果</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7414" name="文本框 7"/>
          <p:cNvSpPr txBox="1"/>
          <p:nvPr>
            <p:custDataLst>
              <p:tags r:id="rId4"/>
            </p:custDataLst>
          </p:nvPr>
        </p:nvSpPr>
        <p:spPr>
          <a:xfrm>
            <a:off x="727075" y="2676525"/>
            <a:ext cx="4997450" cy="82994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2.</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涂胶效果</a:t>
            </a:r>
            <a:r>
              <a:rPr lang="en-US" altLang="zh-CN" sz="2400" dirty="0">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rPr>
              <a:t>添加右图所示子组件；</a:t>
            </a:r>
            <a:endParaRPr lang="zh-CN" altLang="en-US" sz="2400" dirty="0">
              <a:latin typeface="楷体" panose="02010609060101010101" charset="-122"/>
              <a:ea typeface="楷体" panose="02010609060101010101" charset="-122"/>
            </a:endParaRPr>
          </a:p>
        </p:txBody>
      </p:sp>
      <p:sp>
        <p:nvSpPr>
          <p:cNvPr id="17415" name="文本框 5"/>
          <p:cNvSpPr txBox="1"/>
          <p:nvPr>
            <p:custDataLst>
              <p:tags r:id="rId5"/>
            </p:custDataLst>
          </p:nvPr>
        </p:nvSpPr>
        <p:spPr>
          <a:xfrm>
            <a:off x="727075" y="3679825"/>
            <a:ext cx="4997450" cy="829945"/>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3.</a:t>
            </a:r>
            <a:r>
              <a:rPr lang="zh-CN" altLang="en-US" sz="2400" b="1" dirty="0">
                <a:latin typeface="楷体" panose="02010609060101010101" charset="-122"/>
                <a:ea typeface="楷体" panose="02010609060101010101" charset="-122"/>
              </a:rPr>
              <a:t>按照右图所示完成</a:t>
            </a:r>
            <a:r>
              <a:rPr lang="en-US" altLang="zh-CN" sz="2400"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涂胶效果</a:t>
            </a:r>
            <a:r>
              <a:rPr lang="en-US" altLang="zh-CN" sz="2400" b="1" dirty="0">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组件的信号连接和属性设置。</a:t>
            </a:r>
            <a:endParaRPr lang="zh-CN" altLang="en-US" sz="2400" b="1" dirty="0">
              <a:latin typeface="楷体" panose="02010609060101010101" charset="-122"/>
              <a:ea typeface="楷体" panose="02010609060101010101" charset="-122"/>
              <a:sym typeface="宋体" panose="02010600030101010101" pitchFamily="2"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图片 1"/>
          <p:cNvPicPr>
            <a:picLocks noChangeAspect="1"/>
          </p:cNvPicPr>
          <p:nvPr>
            <p:custDataLst>
              <p:tags r:id="rId7"/>
            </p:custDataLst>
          </p:nvPr>
        </p:nvPicPr>
        <p:blipFill>
          <a:blip r:embed="rId8"/>
          <a:stretch>
            <a:fillRect/>
          </a:stretch>
        </p:blipFill>
        <p:spPr>
          <a:xfrm>
            <a:off x="5807710" y="1844675"/>
            <a:ext cx="5870575" cy="29330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8434"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8435"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8436"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小结</a:t>
            </a:r>
            <a:r>
              <a:rPr lang="en-US" altLang="zh-CN" sz="3600" b="1" dirty="0">
                <a:solidFill>
                  <a:srgbClr val="0070C0"/>
                </a:solidFill>
                <a:latin typeface="楷体" panose="02010609060101010101" charset="-122"/>
                <a:ea typeface="楷体" panose="02010609060101010101" charset="-122"/>
              </a:rPr>
              <a:t>:</a:t>
            </a:r>
            <a:endParaRPr lang="en-US" altLang="zh-CN" sz="3600" b="1" dirty="0">
              <a:solidFill>
                <a:srgbClr val="0070C0"/>
              </a:solidFill>
              <a:latin typeface="楷体" panose="02010609060101010101" charset="-122"/>
              <a:ea typeface="楷体" panose="02010609060101010101" charset="-122"/>
            </a:endParaRPr>
          </a:p>
        </p:txBody>
      </p:sp>
      <p:sp>
        <p:nvSpPr>
          <p:cNvPr id="18437" name="文本框 2"/>
          <p:cNvSpPr txBox="1"/>
          <p:nvPr>
            <p:custDataLst>
              <p:tags r:id="rId5"/>
            </p:custDataLst>
          </p:nvPr>
        </p:nvSpPr>
        <p:spPr>
          <a:xfrm>
            <a:off x="1200150" y="1841500"/>
            <a:ext cx="7709535" cy="645160"/>
          </a:xfrm>
          <a:prstGeom prst="rect">
            <a:avLst/>
          </a:prstGeom>
          <a:noFill/>
          <a:ln w="9525">
            <a:noFill/>
          </a:ln>
        </p:spPr>
        <p:txBody>
          <a:bodyPr wrap="square" anchor="t" anchorCtr="0">
            <a:spAutoFit/>
          </a:bodyPr>
          <a:lstStyle/>
          <a:p>
            <a:pPr>
              <a:lnSpc>
                <a:spcPct val="150000"/>
              </a:lnSpc>
            </a:pPr>
            <a:r>
              <a:rPr lang="en-US" altLang="zh-CN" sz="2400" dirty="0">
                <a:latin typeface="楷体" panose="02010609060101010101" charset="-122"/>
                <a:ea typeface="楷体" panose="02010609060101010101" charset="-122"/>
                <a:sym typeface="宋体" panose="02010600030101010101" pitchFamily="2" charset="-122"/>
              </a:rPr>
              <a:t>    </a:t>
            </a:r>
            <a:r>
              <a:rPr lang="zh-CN" altLang="en-US" sz="2400" dirty="0">
                <a:latin typeface="楷体" panose="02010609060101010101" charset="-122"/>
                <a:ea typeface="楷体" panose="02010609060101010101" charset="-122"/>
                <a:sym typeface="宋体" panose="02010600030101010101" pitchFamily="2" charset="-122"/>
              </a:rPr>
              <a:t>涂胶仿真效果一般只包括生成涂胶轨迹一种即可。</a:t>
            </a:r>
            <a:endParaRPr lang="zh-CN" altLang="en-US" sz="2400" dirty="0">
              <a:latin typeface="楷体" panose="02010609060101010101" charset="-122"/>
              <a:ea typeface="楷体" panose="02010609060101010101" charset="-122"/>
              <a:sym typeface="宋体" panose="02010600030101010101" pitchFamily="2"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9458"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9459"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9460"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思考：</a:t>
            </a:r>
            <a:endParaRPr lang="zh-CN" altLang="en-US" sz="3600" b="1" dirty="0">
              <a:solidFill>
                <a:srgbClr val="0070C0"/>
              </a:solidFill>
              <a:latin typeface="楷体" panose="02010609060101010101" charset="-122"/>
              <a:ea typeface="楷体" panose="02010609060101010101" charset="-122"/>
            </a:endParaRPr>
          </a:p>
        </p:txBody>
      </p:sp>
      <p:sp>
        <p:nvSpPr>
          <p:cNvPr id="19461" name="文本框 2"/>
          <p:cNvSpPr txBox="1"/>
          <p:nvPr/>
        </p:nvSpPr>
        <p:spPr>
          <a:xfrm>
            <a:off x="1790700" y="1806575"/>
            <a:ext cx="6153150" cy="829945"/>
          </a:xfrm>
          <a:prstGeom prst="rect">
            <a:avLst/>
          </a:prstGeom>
          <a:noFill/>
          <a:ln w="9525">
            <a:noFill/>
          </a:ln>
        </p:spPr>
        <p:txBody>
          <a:bodyPr wrap="square" anchor="t" anchorCtr="0">
            <a:spAutoFit/>
          </a:bodyPr>
          <a:lstStyle/>
          <a:p>
            <a:r>
              <a:rPr sz="2400">
                <a:latin typeface="楷体" panose="02010609060101010101" charset="-122"/>
                <a:ea typeface="楷体" panose="02010609060101010101" charset="-122"/>
              </a:rPr>
              <a:t>PositionSensor</a:t>
            </a:r>
            <a:r>
              <a:rPr lang="zh-CN" sz="2400">
                <a:latin typeface="楷体" panose="02010609060101010101" charset="-122"/>
                <a:ea typeface="楷体" panose="02010609060101010101" charset="-122"/>
              </a:rPr>
              <a:t>子组件在涂胶</a:t>
            </a:r>
            <a:r>
              <a:rPr lang="en-US" altLang="zh-CN" sz="2400">
                <a:latin typeface="楷体" panose="02010609060101010101" charset="-122"/>
                <a:ea typeface="楷体" panose="02010609060101010101" charset="-122"/>
              </a:rPr>
              <a:t>smart</a:t>
            </a:r>
            <a:r>
              <a:rPr lang="zh-CN" altLang="en-US" sz="2400">
                <a:latin typeface="楷体" panose="02010609060101010101" charset="-122"/>
                <a:ea typeface="楷体" panose="02010609060101010101" charset="-122"/>
              </a:rPr>
              <a:t>中有什么作用？</a:t>
            </a:r>
            <a:endParaRPr lang="zh-CN" altLang="en-US" sz="2400">
              <a:latin typeface="楷体" panose="02010609060101010101" charset="-122"/>
              <a:ea typeface="楷体" panose="0201060906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7" name="图片 3" descr="6b8708cbff3fdcecba2b531040b50f4"/>
          <p:cNvPicPr>
            <a:picLocks noChangeAspect="1"/>
          </p:cNvPicPr>
          <p:nvPr>
            <p:custDataLst>
              <p:tags r:id="rId1"/>
            </p:custDataLst>
          </p:nvPr>
        </p:nvPicPr>
        <p:blipFill>
          <a:blip r:embed="rId2"/>
          <a:stretch>
            <a:fillRect/>
          </a:stretch>
        </p:blipFill>
        <p:spPr>
          <a:xfrm>
            <a:off x="0" y="44450"/>
            <a:ext cx="655638" cy="655638"/>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flipH="1">
            <a:off x="6882130" y="2534919"/>
            <a:ext cx="5309870" cy="4178300"/>
          </a:xfrm>
          <a:prstGeom prst="ellipse">
            <a:avLst/>
          </a:prstGeom>
        </p:spPr>
      </p:pic>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椭圆 2"/>
          <p:cNvSpPr/>
          <p:nvPr/>
        </p:nvSpPr>
        <p:spPr>
          <a:xfrm>
            <a:off x="191960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4" name="椭圆 3"/>
          <p:cNvSpPr/>
          <p:nvPr>
            <p:custDataLst>
              <p:tags r:id="rId6"/>
            </p:custDataLst>
          </p:nvPr>
        </p:nvSpPr>
        <p:spPr>
          <a:xfrm>
            <a:off x="350456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6" name="椭圆 5"/>
          <p:cNvSpPr/>
          <p:nvPr>
            <p:custDataLst>
              <p:tags r:id="rId7"/>
            </p:custDataLst>
          </p:nvPr>
        </p:nvSpPr>
        <p:spPr>
          <a:xfrm>
            <a:off x="508952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观</a:t>
            </a:r>
            <a:endParaRPr lang="zh-CN" altLang="en-US" sz="7200" b="1">
              <a:solidFill>
                <a:srgbClr val="0070C0"/>
              </a:solidFill>
            </a:endParaRPr>
          </a:p>
        </p:txBody>
      </p:sp>
      <p:sp>
        <p:nvSpPr>
          <p:cNvPr id="7" name="椭圆 6"/>
          <p:cNvSpPr/>
          <p:nvPr>
            <p:custDataLst>
              <p:tags r:id="rId8"/>
            </p:custDataLst>
          </p:nvPr>
        </p:nvSpPr>
        <p:spPr>
          <a:xfrm>
            <a:off x="667448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赏</a:t>
            </a:r>
            <a:endParaRPr lang="zh-CN" altLang="en-US" sz="7200" b="1">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614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6147" name="文本框 3"/>
          <p:cNvSpPr txBox="1"/>
          <p:nvPr>
            <p:custDataLst>
              <p:tags r:id="rId2"/>
            </p:custDataLst>
          </p:nvPr>
        </p:nvSpPr>
        <p:spPr>
          <a:xfrm>
            <a:off x="2351088" y="1052513"/>
            <a:ext cx="8145462" cy="706755"/>
          </a:xfrm>
          <a:prstGeom prst="rect">
            <a:avLst/>
          </a:prstGeom>
          <a:noFill/>
          <a:ln w="9525">
            <a:noFill/>
          </a:ln>
        </p:spPr>
        <p:txBody>
          <a:bodyPr wrap="square" anchor="t" anchorCtr="0">
            <a:spAutoFit/>
          </a:bodyPr>
          <a:lstStyle/>
          <a:p>
            <a:pPr algn="ctr"/>
            <a:r>
              <a:rPr lang="en-US" sz="4000" b="1">
                <a:solidFill>
                  <a:srgbClr val="0070C0"/>
                </a:solidFill>
                <a:latin typeface="Arial" panose="020B0604020202020204" pitchFamily="34" charset="0"/>
                <a:ea typeface="宋体" panose="02010600030101010101" pitchFamily="2" charset="-122"/>
              </a:rPr>
              <a:t>2.3</a:t>
            </a:r>
            <a:r>
              <a:rPr lang="zh-CN" altLang="en-US" sz="4000" b="1">
                <a:solidFill>
                  <a:srgbClr val="0070C0"/>
                </a:solidFill>
                <a:sym typeface="+mn-ea"/>
              </a:rPr>
              <a:t>创建</a:t>
            </a:r>
            <a:r>
              <a:rPr lang="zh-CN" altLang="en-US" sz="4000" b="1">
                <a:solidFill>
                  <a:srgbClr val="0070C0"/>
                </a:solidFill>
                <a:sym typeface="+mn-ea"/>
              </a:rPr>
              <a:t>汽车玻璃</a:t>
            </a:r>
            <a:r>
              <a:rPr lang="zh-CN" altLang="en-US" sz="4000" b="1">
                <a:solidFill>
                  <a:srgbClr val="0070C0"/>
                </a:solidFill>
                <a:sym typeface="+mn-ea"/>
              </a:rPr>
              <a:t>涂胶</a:t>
            </a:r>
            <a:r>
              <a:rPr lang="en-US" altLang="zh-CN" sz="4000" b="1">
                <a:solidFill>
                  <a:srgbClr val="0070C0"/>
                </a:solidFill>
                <a:sym typeface="+mn-ea"/>
              </a:rPr>
              <a:t>smart</a:t>
            </a:r>
            <a:r>
              <a:rPr lang="zh-CN" altLang="en-US" sz="4000" b="1">
                <a:solidFill>
                  <a:srgbClr val="0070C0"/>
                </a:solidFill>
                <a:sym typeface="+mn-ea"/>
              </a:rPr>
              <a:t>组件</a:t>
            </a:r>
            <a:endParaRPr lang="zh-CN" altLang="en-US" sz="4000" b="1">
              <a:solidFill>
                <a:srgbClr val="0070C0"/>
              </a:solidFill>
              <a:latin typeface="Arial" panose="020B0604020202020204" pitchFamily="34" charset="0"/>
              <a:ea typeface="宋体" panose="02010600030101010101" pitchFamily="2" charset="-122"/>
            </a:endParaRPr>
          </a:p>
        </p:txBody>
      </p:sp>
      <p:sp>
        <p:nvSpPr>
          <p:cNvPr id="6148" name="文本框 2"/>
          <p:cNvSpPr txBox="1"/>
          <p:nvPr>
            <p:custDataLst>
              <p:tags r:id="rId3"/>
            </p:custDataLst>
          </p:nvPr>
        </p:nvSpPr>
        <p:spPr>
          <a:xfrm>
            <a:off x="5519738" y="2636838"/>
            <a:ext cx="1890712"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任务概述</a:t>
            </a:r>
            <a:endParaRPr lang="zh-CN" altLang="en-US" sz="2800" b="1">
              <a:solidFill>
                <a:srgbClr val="0070C0"/>
              </a:solidFill>
              <a:latin typeface="Arial" panose="020B0604020202020204" pitchFamily="34" charset="0"/>
              <a:ea typeface="宋体" panose="02010600030101010101" pitchFamily="2" charset="-122"/>
            </a:endParaRPr>
          </a:p>
        </p:txBody>
      </p:sp>
      <p:sp>
        <p:nvSpPr>
          <p:cNvPr id="4" name="圆角矩形 3"/>
          <p:cNvSpPr/>
          <p:nvPr>
            <p:custDataLst>
              <p:tags r:id="rId4"/>
            </p:custDataLst>
          </p:nvPr>
        </p:nvSpPr>
        <p:spPr>
          <a:xfrm>
            <a:off x="1558925" y="3213100"/>
            <a:ext cx="10009188" cy="2571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indent="457200" algn="l" fontAlgn="base">
              <a:lnSpc>
                <a:spcPct val="150000"/>
              </a:lnSpc>
            </a:pPr>
            <a:r>
              <a:rPr lang="zh-CN" altLang="en-US" sz="2400">
                <a:latin typeface="华文楷体" panose="02010600040101010101" charset="-122"/>
                <a:ea typeface="华文楷体" panose="02010600040101010101" charset="-122"/>
                <a:sym typeface="+mn-ea"/>
              </a:rPr>
              <a:t>某汽车企业已经完成机器人对汽车玻璃的搬运等自动化生产，为了避免人工涂胶涂敷均匀一致性差，劳动强度大影响整车质量，需要利用机器人给汽车进行各种复杂形状的玻璃和空间位置快速而稳定的涂胶。</a:t>
            </a:r>
            <a:r>
              <a:rPr lang="zh-CN" altLang="en-US" sz="2400" strike="noStrike" noProof="1">
                <a:latin typeface="华文楷体" panose="02010600040101010101" charset="-122"/>
                <a:ea typeface="华文楷体" panose="02010600040101010101" charset="-122"/>
              </a:rPr>
              <a:t>为了在离线仿真过程中更加贴近真实工作情景，现需要仿真技术员</a:t>
            </a:r>
            <a:r>
              <a:rPr lang="zh-CN" altLang="en-US" sz="2400" b="1" strike="noStrike" noProof="1">
                <a:solidFill>
                  <a:srgbClr val="FF0000"/>
                </a:solidFill>
                <a:latin typeface="华文楷体" panose="02010600040101010101" charset="-122"/>
                <a:ea typeface="华文楷体" panose="02010600040101010101" charset="-122"/>
              </a:rPr>
              <a:t>利用</a:t>
            </a:r>
            <a:r>
              <a:rPr lang="en-US" altLang="zh-CN" sz="2400" b="1" strike="noStrike" noProof="1">
                <a:solidFill>
                  <a:srgbClr val="FF0000"/>
                </a:solidFill>
                <a:latin typeface="华文楷体" panose="02010600040101010101" charset="-122"/>
                <a:ea typeface="华文楷体" panose="02010600040101010101" charset="-122"/>
              </a:rPr>
              <a:t>Smart</a:t>
            </a:r>
            <a:r>
              <a:rPr lang="zh-CN" altLang="en-US" sz="2400" b="1" strike="noStrike" noProof="1">
                <a:solidFill>
                  <a:srgbClr val="FF0000"/>
                </a:solidFill>
                <a:latin typeface="华文楷体" panose="02010600040101010101" charset="-122"/>
                <a:ea typeface="华文楷体" panose="02010600040101010101" charset="-122"/>
              </a:rPr>
              <a:t>组件设计涂胶效果。</a:t>
            </a:r>
            <a:endParaRPr lang="zh-CN" altLang="en-US" sz="2400" b="1" strike="noStrike" noProof="1">
              <a:solidFill>
                <a:srgbClr val="FF0000"/>
              </a:solidFill>
              <a:latin typeface="华文楷体" panose="02010600040101010101" charset="-122"/>
              <a:ea typeface="华文楷体" panose="0201060004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717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7171" name="文本框 3"/>
          <p:cNvSpPr txBox="1"/>
          <p:nvPr>
            <p:custDataLst>
              <p:tags r:id="rId2"/>
            </p:custDataLst>
          </p:nvPr>
        </p:nvSpPr>
        <p:spPr>
          <a:xfrm>
            <a:off x="2351088" y="1052513"/>
            <a:ext cx="8145462" cy="706755"/>
          </a:xfrm>
          <a:prstGeom prst="rect">
            <a:avLst/>
          </a:prstGeom>
          <a:noFill/>
          <a:ln w="9525">
            <a:noFill/>
          </a:ln>
        </p:spPr>
        <p:txBody>
          <a:bodyPr wrap="square" anchor="t" anchorCtr="0">
            <a:spAutoFit/>
          </a:bodyPr>
          <a:lstStyle/>
          <a:p>
            <a:pPr algn="ctr"/>
            <a:r>
              <a:rPr lang="en-US" altLang="zh-CN" sz="4000" b="1">
                <a:solidFill>
                  <a:srgbClr val="0070C0"/>
                </a:solidFill>
                <a:latin typeface="Arial" panose="020B0604020202020204" pitchFamily="34" charset="0"/>
                <a:ea typeface="宋体" panose="02010600030101010101" pitchFamily="2" charset="-122"/>
              </a:rPr>
              <a:t>2</a:t>
            </a:r>
            <a:r>
              <a:rPr lang="zh-CN" altLang="zh-CN" sz="4000" b="1">
                <a:solidFill>
                  <a:srgbClr val="0070C0"/>
                </a:solidFill>
                <a:latin typeface="Arial" panose="020B0604020202020204" pitchFamily="34" charset="0"/>
                <a:ea typeface="宋体" panose="02010600030101010101" pitchFamily="2" charset="-122"/>
              </a:rPr>
              <a:t>.</a:t>
            </a:r>
            <a:r>
              <a:rPr lang="en-US" altLang="zh-CN" sz="4000" b="1">
                <a:solidFill>
                  <a:srgbClr val="0070C0"/>
                </a:solidFill>
                <a:latin typeface="Arial" panose="020B0604020202020204" pitchFamily="34" charset="0"/>
                <a:ea typeface="宋体" panose="02010600030101010101" pitchFamily="2" charset="-122"/>
              </a:rPr>
              <a:t>3</a:t>
            </a:r>
            <a:r>
              <a:rPr lang="zh-CN" altLang="en-US" sz="4000" b="1">
                <a:solidFill>
                  <a:srgbClr val="0070C0"/>
                </a:solidFill>
                <a:latin typeface="Arial" panose="020B0604020202020204" pitchFamily="34" charset="0"/>
                <a:ea typeface="宋体" panose="02010600030101010101" pitchFamily="2" charset="-122"/>
              </a:rPr>
              <a:t>创建</a:t>
            </a:r>
            <a:r>
              <a:rPr lang="zh-CN" altLang="en-US" sz="4000" b="1">
                <a:solidFill>
                  <a:srgbClr val="0070C0"/>
                </a:solidFill>
                <a:sym typeface="+mn-ea"/>
              </a:rPr>
              <a:t>汽车玻璃</a:t>
            </a:r>
            <a:r>
              <a:rPr lang="zh-CN" altLang="en-US" sz="4000" b="1">
                <a:solidFill>
                  <a:srgbClr val="0070C0"/>
                </a:solidFill>
                <a:latin typeface="Arial" panose="020B0604020202020204" pitchFamily="34" charset="0"/>
                <a:ea typeface="宋体" panose="02010600030101010101" pitchFamily="2" charset="-122"/>
              </a:rPr>
              <a:t>涂胶</a:t>
            </a:r>
            <a:r>
              <a:rPr lang="en-US" altLang="zh-CN" sz="4000" b="1">
                <a:solidFill>
                  <a:srgbClr val="0070C0"/>
                </a:solidFill>
                <a:latin typeface="Arial" panose="020B0604020202020204" pitchFamily="34" charset="0"/>
                <a:ea typeface="宋体" panose="02010600030101010101" pitchFamily="2" charset="-122"/>
              </a:rPr>
              <a:t>smart</a:t>
            </a:r>
            <a:r>
              <a:rPr lang="zh-CN" altLang="en-US" sz="4000" b="1">
                <a:solidFill>
                  <a:srgbClr val="0070C0"/>
                </a:solidFill>
                <a:latin typeface="Arial" panose="020B0604020202020204" pitchFamily="34" charset="0"/>
                <a:ea typeface="宋体" panose="02010600030101010101" pitchFamily="2" charset="-122"/>
              </a:rPr>
              <a:t>组件</a:t>
            </a:r>
            <a:endParaRPr lang="zh-CN" altLang="en-US" sz="4000" b="1">
              <a:solidFill>
                <a:srgbClr val="0070C0"/>
              </a:solidFill>
              <a:latin typeface="Arial" panose="020B0604020202020204" pitchFamily="34" charset="0"/>
              <a:ea typeface="宋体" panose="02010600030101010101" pitchFamily="2" charset="-122"/>
            </a:endParaRPr>
          </a:p>
        </p:txBody>
      </p:sp>
      <p:sp>
        <p:nvSpPr>
          <p:cNvPr id="7172" name="文本框 2"/>
          <p:cNvSpPr txBox="1"/>
          <p:nvPr>
            <p:custDataLst>
              <p:tags r:id="rId3"/>
            </p:custDataLst>
          </p:nvPr>
        </p:nvSpPr>
        <p:spPr>
          <a:xfrm>
            <a:off x="2206625" y="2852738"/>
            <a:ext cx="7369175"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学习目标：</a:t>
            </a:r>
            <a:endParaRPr lang="zh-CN" altLang="en-US" sz="2800" b="1">
              <a:solidFill>
                <a:srgbClr val="0070C0"/>
              </a:solidFill>
              <a:latin typeface="Arial" panose="020B0604020202020204" pitchFamily="34" charset="0"/>
              <a:ea typeface="宋体" panose="02010600030101010101" pitchFamily="2" charset="-122"/>
            </a:endParaRPr>
          </a:p>
        </p:txBody>
      </p:sp>
      <p:sp>
        <p:nvSpPr>
          <p:cNvPr id="7173" name="文本框 1"/>
          <p:cNvSpPr txBox="1"/>
          <p:nvPr>
            <p:custDataLst>
              <p:tags r:id="rId4"/>
            </p:custDataLst>
          </p:nvPr>
        </p:nvSpPr>
        <p:spPr>
          <a:xfrm>
            <a:off x="3902075" y="3302000"/>
            <a:ext cx="6054090" cy="645160"/>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1.</a:t>
            </a:r>
            <a:r>
              <a:rPr lang="zh-CN" altLang="en-US" sz="2400">
                <a:latin typeface="华文楷体" panose="02010600040101010101" charset="-122"/>
                <a:ea typeface="华文楷体" panose="02010600040101010101" charset="-122"/>
              </a:rPr>
              <a:t>了解</a:t>
            </a:r>
            <a:r>
              <a:rPr lang="zh-CN" altLang="en-US" sz="2400">
                <a:latin typeface="华文楷体" panose="02010600040101010101" charset="-122"/>
                <a:ea typeface="华文楷体" panose="02010600040101010101" charset="-122"/>
                <a:sym typeface="+mn-ea"/>
              </a:rPr>
              <a:t>涂胶</a:t>
            </a:r>
            <a:r>
              <a:rPr lang="zh-CN" altLang="en-US" sz="2400">
                <a:latin typeface="华文楷体" panose="02010600040101010101" charset="-122"/>
                <a:ea typeface="华文楷体" panose="02010600040101010101" charset="-122"/>
              </a:rPr>
              <a:t>子组件的作用</a:t>
            </a:r>
            <a:endParaRPr lang="zh-CN" altLang="en-US" sz="2400">
              <a:latin typeface="华文楷体" panose="02010600040101010101" charset="-122"/>
              <a:ea typeface="华文楷体" panose="02010600040101010101" charset="-122"/>
            </a:endParaRPr>
          </a:p>
        </p:txBody>
      </p:sp>
      <p:sp>
        <p:nvSpPr>
          <p:cNvPr id="7174" name="文本框 2"/>
          <p:cNvSpPr txBox="1"/>
          <p:nvPr>
            <p:custDataLst>
              <p:tags r:id="rId5"/>
            </p:custDataLst>
          </p:nvPr>
        </p:nvSpPr>
        <p:spPr>
          <a:xfrm>
            <a:off x="3902075" y="3948430"/>
            <a:ext cx="6097905" cy="645160"/>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2.</a:t>
            </a:r>
            <a:r>
              <a:rPr lang="zh-CN" altLang="en-US" sz="2400">
                <a:latin typeface="华文楷体" panose="02010600040101010101" charset="-122"/>
                <a:ea typeface="华文楷体" panose="02010600040101010101" charset="-122"/>
              </a:rPr>
              <a:t>掌握涂胶效果</a:t>
            </a:r>
            <a:r>
              <a:rPr lang="en-US" altLang="zh-CN" sz="2400">
                <a:latin typeface="华文楷体" panose="02010600040101010101" charset="-122"/>
                <a:ea typeface="华文楷体" panose="02010600040101010101" charset="-122"/>
              </a:rPr>
              <a:t>smart</a:t>
            </a:r>
            <a:r>
              <a:rPr lang="zh-CN" altLang="en-US" sz="2400">
                <a:latin typeface="华文楷体" panose="02010600040101010101" charset="-122"/>
                <a:ea typeface="华文楷体" panose="02010600040101010101" charset="-122"/>
              </a:rPr>
              <a:t>组件信号和</a:t>
            </a:r>
            <a:r>
              <a:rPr lang="zh-CN" altLang="en-US" sz="2400">
                <a:latin typeface="华文楷体" panose="02010600040101010101" charset="-122"/>
                <a:ea typeface="华文楷体" panose="02010600040101010101" charset="-122"/>
              </a:rPr>
              <a:t>属性设计；</a:t>
            </a:r>
            <a:endParaRPr lang="zh-CN" altLang="en-US" sz="2400">
              <a:latin typeface="华文楷体" panose="02010600040101010101" charset="-122"/>
              <a:ea typeface="华文楷体" panose="02010600040101010101"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8195"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一、涂胶效果</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6550" y="1557338"/>
            <a:ext cx="11703050" cy="645160"/>
          </a:xfrm>
          <a:prstGeom prst="rect">
            <a:avLst/>
          </a:prstGeom>
          <a:noFill/>
          <a:ln w="9525">
            <a:noFill/>
          </a:ln>
        </p:spPr>
        <p:txBody>
          <a:bodyPr wrap="square" anchor="t" anchorCtr="0">
            <a:spAutoFit/>
          </a:bodyPr>
          <a:lstStyle/>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    </a:t>
            </a:r>
            <a:r>
              <a:rPr lang="zh-CN" altLang="en-US" sz="2400" dirty="0">
                <a:latin typeface="华文楷体" panose="02010600040101010101" charset="-122"/>
                <a:ea typeface="华文楷体" panose="02010600040101010101" charset="-122"/>
                <a:sym typeface="宋体" panose="02010600030101010101" pitchFamily="2" charset="-122"/>
              </a:rPr>
              <a:t>在整个涂胶工作站中需要</a:t>
            </a: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个</a:t>
            </a:r>
            <a:r>
              <a:rPr lang="en-US" altLang="zh-CN" sz="2400" dirty="0">
                <a:latin typeface="华文楷体" panose="02010600040101010101" charset="-122"/>
                <a:ea typeface="华文楷体" panose="02010600040101010101" charset="-122"/>
                <a:sym typeface="宋体" panose="02010600030101010101" pitchFamily="2" charset="-122"/>
              </a:rPr>
              <a:t>smart</a:t>
            </a:r>
            <a:r>
              <a:rPr lang="zh-CN" altLang="en-US" sz="2400" dirty="0">
                <a:latin typeface="华文楷体" panose="02010600040101010101" charset="-122"/>
                <a:ea typeface="华文楷体" panose="02010600040101010101" charset="-122"/>
                <a:sym typeface="宋体" panose="02010600030101010101" pitchFamily="2" charset="-122"/>
              </a:rPr>
              <a:t>效果，</a:t>
            </a: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在涂胶过程生成涂胶轨迹，如下图所示。</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20230627-081400">
            <a:hlinkClick r:id="" action="ppaction://media"/>
          </p:cNvPr>
          <p:cNvPicPr/>
          <p:nvPr>
            <a:videoFile r:link="rId5"/>
            <p:extLst>
              <p:ext uri="{DAA4B4D4-6D71-4841-9C94-3DE7FCFB9230}">
                <p14:media xmlns:p14="http://schemas.microsoft.com/office/powerpoint/2010/main" r:embed="rId6"/>
              </p:ext>
            </p:extLst>
          </p:nvPr>
        </p:nvPicPr>
        <p:blipFill>
          <a:blip r:embed="rId7"/>
          <a:stretch>
            <a:fillRect/>
          </a:stretch>
        </p:blipFill>
        <p:spPr>
          <a:xfrm>
            <a:off x="3791585" y="2278380"/>
            <a:ext cx="5191125" cy="351028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536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5363"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二、生成涂胶轨迹效果</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 name="文本框 3"/>
          <p:cNvSpPr txBox="1"/>
          <p:nvPr>
            <p:custDataLst>
              <p:tags r:id="rId4"/>
            </p:custDataLst>
          </p:nvPr>
        </p:nvSpPr>
        <p:spPr>
          <a:xfrm>
            <a:off x="336506" y="1557698"/>
            <a:ext cx="11701527" cy="5077460"/>
          </a:xfrm>
          <a:prstGeom prst="rect">
            <a:avLst/>
          </a:prstGeom>
          <a:noFill/>
          <a:ln w="9525">
            <a:noFill/>
          </a:ln>
        </p:spPr>
        <p:txBody>
          <a:bodyPr wrap="square" anchor="t" anchorCtr="0">
            <a:spAutoFit/>
          </a:bodyPr>
          <a:lstStyle/>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①</a:t>
            </a:r>
            <a:r>
              <a:rPr lang="en-US" altLang="zh-CN" sz="2400" dirty="0">
                <a:latin typeface="华文楷体" panose="02010600040101010101" charset="-122"/>
                <a:ea typeface="华文楷体" panose="02010600040101010101" charset="-122"/>
                <a:sym typeface="宋体" panose="02010600030101010101" pitchFamily="2" charset="-122"/>
              </a:rPr>
              <a:t> Source</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解析：创建一个图形组件的拷贝。</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r>
              <a:rPr lang="en-US" altLang="zh-CN" sz="2400" dirty="0">
                <a:latin typeface="华文楷体" panose="02010600040101010101" charset="-122"/>
                <a:ea typeface="华文楷体" panose="02010600040101010101" charset="-122"/>
                <a:sym typeface="宋体" panose="02010600030101010101" pitchFamily="2" charset="-122"/>
              </a:rPr>
              <a:t>:</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Back - </a:t>
            </a:r>
            <a:r>
              <a:rPr lang="zh-CN" altLang="en-US" sz="2400" dirty="0">
                <a:latin typeface="华文楷体" panose="02010600040101010101" charset="-122"/>
                <a:ea typeface="华文楷体" panose="02010600040101010101" charset="-122"/>
                <a:sym typeface="宋体" panose="02010600030101010101" pitchFamily="2" charset="-122"/>
              </a:rPr>
              <a:t>对象进入队列</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Front - </a:t>
            </a:r>
            <a:r>
              <a:rPr lang="zh-CN" altLang="en-US" sz="2400" dirty="0">
                <a:latin typeface="华文楷体" panose="02010600040101010101" charset="-122"/>
                <a:ea typeface="华文楷体" panose="02010600040101010101" charset="-122"/>
                <a:sym typeface="宋体" panose="02010600030101010101" pitchFamily="2" charset="-122"/>
              </a:rPr>
              <a:t>第一个对象在队列</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err="1">
                <a:latin typeface="华文楷体" panose="02010600040101010101" charset="-122"/>
                <a:ea typeface="华文楷体" panose="02010600040101010101" charset="-122"/>
                <a:sym typeface="宋体" panose="02010600030101010101" pitchFamily="2" charset="-122"/>
              </a:rPr>
              <a:t>NumberOfObjects</a:t>
            </a:r>
            <a:r>
              <a:rPr lang="en-US" altLang="zh-CN" sz="2400" dirty="0">
                <a:latin typeface="华文楷体" panose="02010600040101010101" charset="-122"/>
                <a:ea typeface="华文楷体" panose="02010600040101010101" charset="-122"/>
                <a:sym typeface="宋体" panose="02010600030101010101" pitchFamily="2" charset="-122"/>
              </a:rPr>
              <a:t> -</a:t>
            </a:r>
            <a:r>
              <a:rPr lang="zh-CN" altLang="en-US" sz="2400" dirty="0">
                <a:latin typeface="华文楷体" panose="02010600040101010101" charset="-122"/>
                <a:ea typeface="华文楷体" panose="02010600040101010101" charset="-122"/>
                <a:sym typeface="宋体" panose="02010600030101010101" pitchFamily="2" charset="-122"/>
              </a:rPr>
              <a:t>队列中对象的数量</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信号：</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err="1">
                <a:latin typeface="华文楷体" panose="02010600040101010101" charset="-122"/>
                <a:ea typeface="华文楷体" panose="02010600040101010101" charset="-122"/>
                <a:sym typeface="宋体" panose="02010600030101010101" pitchFamily="2" charset="-122"/>
              </a:rPr>
              <a:t>Enqueue</a:t>
            </a:r>
            <a:r>
              <a:rPr lang="en-US" altLang="zh-CN" sz="2400" dirty="0">
                <a:latin typeface="华文楷体" panose="02010600040101010101" charset="-122"/>
                <a:ea typeface="华文楷体" panose="02010600040101010101" charset="-122"/>
                <a:sym typeface="宋体" panose="02010600030101010101" pitchFamily="2" charset="-122"/>
              </a:rPr>
              <a:t> - </a:t>
            </a:r>
            <a:r>
              <a:rPr lang="zh-CN" altLang="en-US" sz="2400" dirty="0">
                <a:latin typeface="华文楷体" panose="02010600040101010101" charset="-122"/>
                <a:ea typeface="华文楷体" panose="02010600040101010101" charset="-122"/>
                <a:sym typeface="宋体" panose="02010600030101010101" pitchFamily="2" charset="-122"/>
              </a:rPr>
              <a:t>添加后面的对象到队列中</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err="1">
                <a:latin typeface="华文楷体" panose="02010600040101010101" charset="-122"/>
                <a:ea typeface="华文楷体" panose="02010600040101010101" charset="-122"/>
                <a:sym typeface="宋体" panose="02010600030101010101" pitchFamily="2" charset="-122"/>
              </a:rPr>
              <a:t>Dequeue</a:t>
            </a:r>
            <a:r>
              <a:rPr lang="en-US" altLang="zh-CN" sz="2400" dirty="0">
                <a:latin typeface="华文楷体" panose="02010600040101010101" charset="-122"/>
                <a:ea typeface="华文楷体" panose="02010600040101010101" charset="-122"/>
                <a:sym typeface="宋体" panose="02010600030101010101" pitchFamily="2" charset="-122"/>
              </a:rPr>
              <a:t>  - </a:t>
            </a:r>
            <a:r>
              <a:rPr lang="zh-CN" altLang="en-US" sz="2400" dirty="0">
                <a:latin typeface="华文楷体" panose="02010600040101010101" charset="-122"/>
                <a:ea typeface="华文楷体" panose="02010600040101010101" charset="-122"/>
                <a:sym typeface="宋体" panose="02010600030101010101" pitchFamily="2" charset="-122"/>
              </a:rPr>
              <a:t>删除队列中前面的对象</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pic>
        <p:nvPicPr>
          <p:cNvPr id="4" name="图片 3"/>
          <p:cNvPicPr>
            <a:picLocks noChangeAspect="1"/>
          </p:cNvPicPr>
          <p:nvPr>
            <p:custDataLst>
              <p:tags r:id="rId5"/>
            </p:custDataLst>
          </p:nvPr>
        </p:nvPicPr>
        <p:blipFill>
          <a:blip r:embed="rId6"/>
          <a:stretch>
            <a:fillRect/>
          </a:stretch>
        </p:blipFill>
        <p:spPr>
          <a:xfrm>
            <a:off x="6528435" y="1885315"/>
            <a:ext cx="3490595" cy="4483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536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5363"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二、生成涂胶轨迹效果</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文本框 3"/>
          <p:cNvSpPr txBox="1"/>
          <p:nvPr>
            <p:custDataLst>
              <p:tags r:id="rId4"/>
            </p:custDataLst>
          </p:nvPr>
        </p:nvSpPr>
        <p:spPr>
          <a:xfrm>
            <a:off x="336550" y="1414145"/>
            <a:ext cx="9599295" cy="5077460"/>
          </a:xfrm>
          <a:prstGeom prst="rect">
            <a:avLst/>
          </a:prstGeom>
          <a:noFill/>
          <a:ln w="9525">
            <a:noFill/>
          </a:ln>
        </p:spPr>
        <p:txBody>
          <a:bodyPr wrap="square" anchor="t" anchorCtr="0">
            <a:spAutoFit/>
          </a:bodyPr>
          <a:lstStyle/>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②</a:t>
            </a:r>
            <a:r>
              <a:rPr lang="en-US" altLang="zh-CN" sz="2400" dirty="0" err="1">
                <a:latin typeface="华文楷体" panose="02010600040101010101" charset="-122"/>
                <a:ea typeface="华文楷体" panose="02010600040101010101" charset="-122"/>
                <a:sym typeface="宋体" panose="02010600030101010101" pitchFamily="2" charset="-122"/>
              </a:rPr>
              <a:t>Timer</a:t>
            </a:r>
            <a:endParaRPr lang="en-US" altLang="zh-CN" sz="2400" dirty="0" err="1">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解析：在仿真时，在指定的距离间隔脉冲输出一个数据信号</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r>
              <a:rPr lang="en-US" altLang="zh-CN" sz="2400" dirty="0">
                <a:latin typeface="华文楷体" panose="02010600040101010101" charset="-122"/>
                <a:ea typeface="华文楷体" panose="02010600040101010101" charset="-122"/>
                <a:sym typeface="宋体" panose="02010600030101010101" pitchFamily="2" charset="-122"/>
              </a:rPr>
              <a:t>:StartTime (Double) - 第一个脉冲之前的时间</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        Interval (Double) - 脉冲宽度</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        Repeat (Boolean) - 指定信号脉冲是重复还是单次</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       CurrentTime (Double) - 输出当前时间</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sz="2400">
                <a:latin typeface="华文楷体" panose="02010600040101010101" charset="-122"/>
                <a:ea typeface="华文楷体" panose="02010600040101010101" charset="-122"/>
                <a:sym typeface="宋体" panose="02010600030101010101" pitchFamily="2" charset="-122"/>
              </a:rPr>
              <a:t>输入:Active (Digital) - 设定为high (1)去激活计时器</a:t>
            </a:r>
            <a:endParaRPr sz="2400">
              <a:latin typeface="华文楷体" panose="02010600040101010101" charset="-122"/>
              <a:ea typeface="华文楷体" panose="02010600040101010101" charset="-122"/>
              <a:sym typeface="宋体" panose="02010600030101010101" pitchFamily="2" charset="-122"/>
            </a:endParaRPr>
          </a:p>
          <a:p>
            <a:pPr>
              <a:lnSpc>
                <a:spcPct val="150000"/>
              </a:lnSpc>
            </a:pPr>
            <a:r>
              <a:rPr lang="en-US" sz="2400">
                <a:latin typeface="华文楷体" panose="02010600040101010101" charset="-122"/>
                <a:ea typeface="华文楷体" panose="02010600040101010101" charset="-122"/>
                <a:sym typeface="宋体" panose="02010600030101010101" pitchFamily="2" charset="-122"/>
              </a:rPr>
              <a:t>         </a:t>
            </a:r>
            <a:r>
              <a:rPr sz="2400">
                <a:latin typeface="华文楷体" panose="02010600040101010101" charset="-122"/>
                <a:ea typeface="华文楷体" panose="02010600040101010101" charset="-122"/>
                <a:sym typeface="宋体" panose="02010600030101010101" pitchFamily="2" charset="-122"/>
              </a:rPr>
              <a:t>Reset (Digital) - 设定为high (1)去复位当前计时</a:t>
            </a:r>
            <a:endParaRPr sz="2400">
              <a:latin typeface="华文楷体" panose="02010600040101010101" charset="-122"/>
              <a:ea typeface="华文楷体" panose="02010600040101010101" charset="-122"/>
              <a:sym typeface="宋体" panose="02010600030101010101" pitchFamily="2" charset="-122"/>
            </a:endParaRPr>
          </a:p>
          <a:p>
            <a:pPr>
              <a:lnSpc>
                <a:spcPct val="150000"/>
              </a:lnSpc>
            </a:pPr>
            <a:r>
              <a:rPr sz="2400">
                <a:latin typeface="华文楷体" panose="02010600040101010101" charset="-122"/>
                <a:ea typeface="华文楷体" panose="02010600040101010101" charset="-122"/>
                <a:sym typeface="宋体" panose="02010600030101010101" pitchFamily="2" charset="-122"/>
              </a:rPr>
              <a:t>输出:Output (Digital) - 变成high (1)然后变成low (0)在指定的间隔距离</a:t>
            </a:r>
            <a:endParaRPr sz="2400">
              <a:latin typeface="华文楷体" panose="02010600040101010101" charset="-122"/>
              <a:ea typeface="华文楷体" panose="02010600040101010101" charset="-122"/>
              <a:sym typeface="宋体" panose="02010600030101010101" pitchFamily="2" charset="-122"/>
            </a:endParaRPr>
          </a:p>
        </p:txBody>
      </p:sp>
      <p:pic>
        <p:nvPicPr>
          <p:cNvPr id="4" name="图片 3"/>
          <p:cNvPicPr>
            <a:picLocks noChangeAspect="1"/>
          </p:cNvPicPr>
          <p:nvPr>
            <p:custDataLst>
              <p:tags r:id="rId5"/>
            </p:custDataLst>
          </p:nvPr>
        </p:nvPicPr>
        <p:blipFill>
          <a:blip r:embed="rId6"/>
          <a:stretch>
            <a:fillRect/>
          </a:stretch>
        </p:blipFill>
        <p:spPr>
          <a:xfrm>
            <a:off x="8544560" y="2204720"/>
            <a:ext cx="3258820" cy="36728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536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5363"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二、生成涂胶轨迹效果</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 name="文本框 3"/>
          <p:cNvSpPr txBox="1"/>
          <p:nvPr>
            <p:custDataLst>
              <p:tags r:id="rId4"/>
            </p:custDataLst>
          </p:nvPr>
        </p:nvSpPr>
        <p:spPr>
          <a:xfrm>
            <a:off x="336506" y="1557698"/>
            <a:ext cx="11701527" cy="4523105"/>
          </a:xfrm>
          <a:prstGeom prst="rect">
            <a:avLst/>
          </a:prstGeom>
          <a:noFill/>
          <a:ln w="9525">
            <a:noFill/>
          </a:ln>
        </p:spPr>
        <p:txBody>
          <a:bodyPr wrap="square" anchor="t" anchorCtr="0">
            <a:spAutoFit/>
          </a:bodyPr>
          <a:lstStyle/>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③</a:t>
            </a:r>
            <a:r>
              <a:rPr lang="en-US" altLang="zh-CN" sz="2400" dirty="0">
                <a:latin typeface="华文楷体" panose="02010600040101010101" charset="-122"/>
                <a:ea typeface="华文楷体" panose="02010600040101010101" charset="-122"/>
                <a:sym typeface="宋体" panose="02010600030101010101" pitchFamily="2" charset="-122"/>
              </a:rPr>
              <a:t> PositionSensor</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解析：在仿真过程对对象进行位置的监控</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r>
              <a:rPr lang="en-US" altLang="zh-CN" sz="2400" dirty="0">
                <a:latin typeface="华文楷体" panose="02010600040101010101" charset="-122"/>
                <a:ea typeface="华文楷体" panose="02010600040101010101" charset="-122"/>
                <a:sym typeface="宋体" panose="02010600030101010101" pitchFamily="2" charset="-122"/>
              </a:rPr>
              <a:t>:</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sz="2400" dirty="0">
                <a:latin typeface="华文楷体" panose="02010600040101010101" charset="-122"/>
                <a:ea typeface="华文楷体" panose="02010600040101010101" charset="-122"/>
                <a:sym typeface="宋体" panose="02010600030101010101" pitchFamily="2" charset="-122"/>
              </a:rPr>
              <a:t>Object (IHasTransform) - 要监控的对象</a:t>
            </a:r>
            <a:endParaRPr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sz="2400" dirty="0">
                <a:latin typeface="华文楷体" panose="02010600040101010101" charset="-122"/>
                <a:ea typeface="华文楷体" panose="02010600040101010101" charset="-122"/>
                <a:sym typeface="宋体" panose="02010600030101010101" pitchFamily="2" charset="-122"/>
              </a:rPr>
              <a:t>Reference (String) - 坐标系统的返回数值</a:t>
            </a:r>
            <a:endParaRPr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sz="2400" dirty="0">
                <a:latin typeface="华文楷体" panose="02010600040101010101" charset="-122"/>
                <a:ea typeface="华文楷体" panose="02010600040101010101" charset="-122"/>
                <a:sym typeface="宋体" panose="02010600030101010101" pitchFamily="2" charset="-122"/>
              </a:rPr>
              <a:t>ReferenceObject (IHasTransform) - 参考对象</a:t>
            </a:r>
            <a:endParaRPr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sz="2400" dirty="0">
                <a:latin typeface="华文楷体" panose="02010600040101010101" charset="-122"/>
                <a:ea typeface="华文楷体" panose="02010600040101010101" charset="-122"/>
                <a:sym typeface="宋体" panose="02010600030101010101" pitchFamily="2" charset="-122"/>
              </a:rPr>
              <a:t>Position (Vector3) - 位置</a:t>
            </a:r>
            <a:endParaRPr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sz="2400" dirty="0">
                <a:latin typeface="华文楷体" panose="02010600040101010101" charset="-122"/>
                <a:ea typeface="华文楷体" panose="02010600040101010101" charset="-122"/>
                <a:sym typeface="宋体" panose="02010600030101010101" pitchFamily="2" charset="-122"/>
              </a:rPr>
              <a:t>Orientation (Vector3) - 欧拉角的方向</a:t>
            </a:r>
            <a:endParaRPr sz="2400" dirty="0">
              <a:latin typeface="华文楷体" panose="02010600040101010101" charset="-122"/>
              <a:ea typeface="华文楷体" panose="02010600040101010101" charset="-122"/>
              <a:sym typeface="宋体" panose="02010600030101010101" pitchFamily="2" charset="-122"/>
            </a:endParaRPr>
          </a:p>
        </p:txBody>
      </p:sp>
      <p:pic>
        <p:nvPicPr>
          <p:cNvPr id="3" name="图片 2"/>
          <p:cNvPicPr>
            <a:picLocks noChangeAspect="1"/>
          </p:cNvPicPr>
          <p:nvPr>
            <p:custDataLst>
              <p:tags r:id="rId5"/>
            </p:custDataLst>
          </p:nvPr>
        </p:nvPicPr>
        <p:blipFill>
          <a:blip r:embed="rId6"/>
          <a:stretch>
            <a:fillRect/>
          </a:stretch>
        </p:blipFill>
        <p:spPr>
          <a:xfrm>
            <a:off x="6816090" y="2420620"/>
            <a:ext cx="4462145" cy="38855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536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5363"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二、生成涂胶轨迹效果</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412" name="文本框 2"/>
          <p:cNvSpPr txBox="1"/>
          <p:nvPr>
            <p:custDataLst>
              <p:tags r:id="rId4"/>
            </p:custDataLst>
          </p:nvPr>
        </p:nvSpPr>
        <p:spPr>
          <a:xfrm>
            <a:off x="727075" y="1674813"/>
            <a:ext cx="4997450" cy="829945"/>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1.</a:t>
            </a:r>
            <a:r>
              <a:rPr lang="zh-CN" altLang="en-US" sz="2400" b="1" dirty="0">
                <a:latin typeface="楷体" panose="02010609060101010101" charset="-122"/>
                <a:ea typeface="楷体" panose="02010609060101010101" charset="-122"/>
              </a:rPr>
              <a:t>在</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建模</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菜单中点击</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组件</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，并命名为</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涂胶效果</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pic>
        <p:nvPicPr>
          <p:cNvPr id="3" name="图片 2"/>
          <p:cNvPicPr>
            <a:picLocks noChangeAspect="1"/>
          </p:cNvPicPr>
          <p:nvPr>
            <p:custDataLst>
              <p:tags r:id="rId5"/>
            </p:custDataLst>
          </p:nvPr>
        </p:nvPicPr>
        <p:blipFill>
          <a:blip r:embed="rId6"/>
          <a:stretch>
            <a:fillRect/>
          </a:stretch>
        </p:blipFill>
        <p:spPr>
          <a:xfrm>
            <a:off x="6096000" y="1852295"/>
            <a:ext cx="4015105" cy="43294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6387"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二、生成涂胶轨迹效果</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412" name="文本框 2"/>
          <p:cNvSpPr txBox="1"/>
          <p:nvPr>
            <p:custDataLst>
              <p:tags r:id="rId4"/>
            </p:custDataLst>
          </p:nvPr>
        </p:nvSpPr>
        <p:spPr>
          <a:xfrm>
            <a:off x="727075" y="1674813"/>
            <a:ext cx="4997450" cy="829945"/>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建模</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菜单中点击</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组件</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，并命名为</a:t>
            </a:r>
            <a:r>
              <a:rPr lang="en-US" altLang="zh-CN" sz="2400"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sym typeface="+mn-ea"/>
              </a:rPr>
              <a:t>涂胶效果</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7414" name="文本框 7"/>
          <p:cNvSpPr txBox="1"/>
          <p:nvPr>
            <p:custDataLst>
              <p:tags r:id="rId5"/>
            </p:custDataLst>
          </p:nvPr>
        </p:nvSpPr>
        <p:spPr>
          <a:xfrm>
            <a:off x="727075" y="2676525"/>
            <a:ext cx="4997450" cy="829945"/>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2.</a:t>
            </a:r>
            <a:r>
              <a:rPr lang="zh-CN" altLang="en-US" sz="2400" b="1" dirty="0">
                <a:latin typeface="楷体" panose="02010609060101010101" charset="-122"/>
                <a:ea typeface="楷体" panose="02010609060101010101" charset="-122"/>
              </a:rPr>
              <a:t>在</a:t>
            </a: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涂胶效果</a:t>
            </a: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rPr>
              <a:t>添加右图所示子组件；</a:t>
            </a:r>
            <a:endParaRPr lang="zh-CN" altLang="en-US" sz="2400" b="1" dirty="0">
              <a:latin typeface="楷体" panose="02010609060101010101" charset="-122"/>
              <a:ea typeface="楷体" panose="02010609060101010101" charset="-122"/>
            </a:endParaRPr>
          </a:p>
        </p:txBody>
      </p:sp>
      <p:pic>
        <p:nvPicPr>
          <p:cNvPr id="3" name="图片 2"/>
          <p:cNvPicPr>
            <a:picLocks noChangeAspect="1"/>
          </p:cNvPicPr>
          <p:nvPr>
            <p:custDataLst>
              <p:tags r:id="rId6"/>
            </p:custDataLst>
          </p:nvPr>
        </p:nvPicPr>
        <p:blipFill>
          <a:blip r:embed="rId7"/>
          <a:stretch>
            <a:fillRect/>
          </a:stretch>
        </p:blipFill>
        <p:spPr>
          <a:xfrm>
            <a:off x="6240145" y="1700530"/>
            <a:ext cx="3787140" cy="321246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32.5007874015748,&quot;width&quot;:1032.500787401574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PLACING_PICTURE_USER_VIEWPORT" val="{&quot;height&quot;:1032.5007874015748,&quot;width&quot;:1032.5007874015748}"/>
</p:tagLst>
</file>

<file path=ppt/tags/tag52.xml><?xml version="1.0" encoding="utf-8"?>
<p:tagLst xmlns:p="http://schemas.openxmlformats.org/presentationml/2006/main">
  <p:tag name="KSO_WM_BEAUTIFY_FLAG" val=""/>
  <p:tag name="KSO_WM_UNIT_PLACING_PICTURE_USER_VIEWPORT" val="{&quot;height&quot;:6580,&quot;width&quot;:8362}"/>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PP_MARK_KEY" val="10db05ad-d7f1-40c6-b8d6-5efef1e5ca2e"/>
  <p:tag name="COMMONDATA" val="eyJoZGlkIjoiNzc2MzNjNjhlOWQyZGI1NTFhZjA1MDU3YWJiODM1NDM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1764</Words>
  <Application>WPS 演示</Application>
  <PresentationFormat>宽屏</PresentationFormat>
  <Paragraphs>132</Paragraphs>
  <Slides>13</Slides>
  <Notes>0</Notes>
  <HiddenSlides>0</HiddenSlides>
  <MMClips>1</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13</vt:i4>
      </vt:variant>
    </vt:vector>
  </HeadingPairs>
  <TitlesOfParts>
    <vt:vector size="26" baseType="lpstr">
      <vt:lpstr>Arial</vt:lpstr>
      <vt:lpstr>宋体</vt:lpstr>
      <vt:lpstr>Wingdings</vt:lpstr>
      <vt:lpstr>新宋体</vt:lpstr>
      <vt:lpstr>华文楷体</vt:lpstr>
      <vt:lpstr>楷体</vt:lpstr>
      <vt:lpstr>微软雅黑</vt:lpstr>
      <vt:lpstr>Arial Unicode MS</vt:lpstr>
      <vt:lpstr>Calibri</vt:lpstr>
      <vt:lpstr>默认设计模板</vt:lpstr>
      <vt:lpstr>1_默认设计模板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郑友龙</dc:creator>
  <cp:lastModifiedBy>郑友龙</cp:lastModifiedBy>
  <cp:revision>44</cp:revision>
  <dcterms:created xsi:type="dcterms:W3CDTF">2022-07-08T02:50:00Z</dcterms:created>
  <dcterms:modified xsi:type="dcterms:W3CDTF">2023-07-21T08:04:41Z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DCBACCF9DC204A538D3D8C97B0BE2170_12</vt:lpwstr>
  </property>
</Properties>
</file>