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Lst>
  <p:sldIdLst>
    <p:sldId id="256" r:id="rId5"/>
    <p:sldId id="257" r:id="rId6"/>
    <p:sldId id="281" r:id="rId7"/>
    <p:sldId id="258" r:id="rId8"/>
    <p:sldId id="304" r:id="rId9"/>
    <p:sldId id="288" r:id="rId10"/>
    <p:sldId id="289" r:id="rId11"/>
    <p:sldId id="290" r:id="rId12"/>
    <p:sldId id="295" r:id="rId13"/>
    <p:sldId id="296" r:id="rId14"/>
    <p:sldId id="294" r:id="rId15"/>
    <p:sldId id="298" r:id="rId16"/>
    <p:sldId id="297" r:id="rId17"/>
    <p:sldId id="299" r:id="rId18"/>
    <p:sldId id="270" r:id="rId19"/>
    <p:sldId id="280" r:id="rId20"/>
    <p:sldId id="287" r:id="rId21"/>
  </p:sldIdLst>
  <p:sldSz cx="12192000" cy="6858000"/>
  <p:notesSz cx="6858000" cy="9144000"/>
  <p:custDataLst>
    <p:tags r:id="rId25"/>
  </p:custDataLst>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83" d="100"/>
          <a:sy n="83" d="100"/>
        </p:scale>
        <p:origin x="318"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 Type="http://schemas.openxmlformats.org/officeDocument/2006/relationships/slideMaster" Target="slideMasters/slideMaster2.xml"/><Relationship Id="rId25" Type="http://schemas.openxmlformats.org/officeDocument/2006/relationships/tags" Target="tags/tag54.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pPr fontAlgn="base"/>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609600" y="274638"/>
            <a:ext cx="8070574" cy="5851525"/>
          </a:xfr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pPr fontAlgn="base"/>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4500"/>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831850"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a:t>单击此处编辑母版文本样式</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609600" y="1600200"/>
            <a:ext cx="5376672" cy="4525963"/>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内容占位符 3"/>
          <p:cNvSpPr>
            <a:spLocks noGrp="1"/>
          </p:cNvSpPr>
          <p:nvPr>
            <p:ph sz="half" idx="2"/>
          </p:nvPr>
        </p:nvSpPr>
        <p:spPr>
          <a:xfrm>
            <a:off x="6205728" y="1600200"/>
            <a:ext cx="5376672" cy="4525963"/>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日期占位符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1186774" y="2665379"/>
            <a:ext cx="4873574" cy="3524284"/>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a:t>单击此处编辑母版文本样式</a:t>
            </a:r>
            <a:endParaRPr lang="zh-CN" altLang="en-US" strike="noStrike" noProof="1"/>
          </a:p>
        </p:txBody>
      </p:sp>
      <p:sp>
        <p:nvSpPr>
          <p:cNvPr id="6" name="内容占位符 5"/>
          <p:cNvSpPr>
            <a:spLocks noGrp="1"/>
          </p:cNvSpPr>
          <p:nvPr>
            <p:ph sz="quarter" idx="4"/>
          </p:nvPr>
        </p:nvSpPr>
        <p:spPr>
          <a:xfrm>
            <a:off x="6256938" y="2665379"/>
            <a:ext cx="4897576" cy="3524284"/>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7" name="日期占位符 6"/>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8" name="页脚占位符 7"/>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9" name="灯片编号占位符 8"/>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4" name="页脚占位符 3"/>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3" name="页脚占位符 2"/>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4" name="灯片编号占位符 3"/>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2400"/>
            </a:lvl1pPr>
          </a:lstStyle>
          <a:p>
            <a:pPr fontAlgn="base"/>
            <a:r>
              <a:rPr lang="zh-CN" altLang="en-US" strike="noStrike" noProof="1"/>
              <a:t>单击此处编辑母版标题样式</a:t>
            </a:r>
            <a:endParaRPr lang="zh-CN" altLang="en-US" strike="noStrike" noProof="1"/>
          </a:p>
        </p:txBody>
      </p:sp>
      <p:sp>
        <p:nvSpPr>
          <p:cNvPr id="3" name="图片占位符 2"/>
          <p:cNvSpPr>
            <a:spLocks noGrp="1"/>
          </p:cNvSpPr>
          <p:nvPr>
            <p:ph type="pic" idx="1"/>
          </p:nvPr>
        </p:nvSpPr>
        <p:spPr>
          <a:xfrm>
            <a:off x="5183188" y="457201"/>
            <a:ext cx="617220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839788" y="2057400"/>
            <a:ext cx="4165349"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609600" y="274638"/>
            <a:ext cx="8070574" cy="5851525"/>
          </a:xfr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pPr fontAlgn="base"/>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4500"/>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831850"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a:t>单击此处编辑母版文本样式</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609600" y="1600200"/>
            <a:ext cx="5376672" cy="4525963"/>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内容占位符 3"/>
          <p:cNvSpPr>
            <a:spLocks noGrp="1"/>
          </p:cNvSpPr>
          <p:nvPr>
            <p:ph sz="half" idx="2"/>
          </p:nvPr>
        </p:nvSpPr>
        <p:spPr>
          <a:xfrm>
            <a:off x="6205728" y="1600200"/>
            <a:ext cx="5376672" cy="4525963"/>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日期占位符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1186774" y="2665379"/>
            <a:ext cx="4873574" cy="3524284"/>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a:t>单击此处编辑母版文本样式</a:t>
            </a:r>
            <a:endParaRPr lang="zh-CN" altLang="en-US" strike="noStrike" noProof="1"/>
          </a:p>
        </p:txBody>
      </p:sp>
      <p:sp>
        <p:nvSpPr>
          <p:cNvPr id="6" name="内容占位符 5"/>
          <p:cNvSpPr>
            <a:spLocks noGrp="1"/>
          </p:cNvSpPr>
          <p:nvPr>
            <p:ph sz="quarter" idx="4"/>
          </p:nvPr>
        </p:nvSpPr>
        <p:spPr>
          <a:xfrm>
            <a:off x="6256938" y="2665379"/>
            <a:ext cx="4897576" cy="3524284"/>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7" name="日期占位符 6"/>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8" name="页脚占位符 7"/>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9" name="灯片编号占位符 8"/>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4" name="页脚占位符 3"/>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3" name="页脚占位符 2"/>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4" name="灯片编号占位符 3"/>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4500"/>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831850"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a:t>单击此处编辑母版文本样式</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2400"/>
            </a:lvl1pPr>
          </a:lstStyle>
          <a:p>
            <a:pPr fontAlgn="base"/>
            <a:r>
              <a:rPr lang="zh-CN" altLang="en-US" strike="noStrike" noProof="1"/>
              <a:t>单击此处编辑母版标题样式</a:t>
            </a:r>
            <a:endParaRPr lang="zh-CN" altLang="en-US" strike="noStrike" noProof="1"/>
          </a:p>
        </p:txBody>
      </p:sp>
      <p:sp>
        <p:nvSpPr>
          <p:cNvPr id="3" name="图片占位符 2"/>
          <p:cNvSpPr>
            <a:spLocks noGrp="1"/>
          </p:cNvSpPr>
          <p:nvPr>
            <p:ph type="pic" idx="1"/>
          </p:nvPr>
        </p:nvSpPr>
        <p:spPr>
          <a:xfrm>
            <a:off x="5183188" y="457201"/>
            <a:ext cx="617220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839788" y="2057400"/>
            <a:ext cx="4165349"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609600" y="274638"/>
            <a:ext cx="8070574" cy="5851525"/>
          </a:xfr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609600" y="1600200"/>
            <a:ext cx="5376672" cy="4525963"/>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内容占位符 3"/>
          <p:cNvSpPr>
            <a:spLocks noGrp="1"/>
          </p:cNvSpPr>
          <p:nvPr>
            <p:ph sz="half" idx="2"/>
          </p:nvPr>
        </p:nvSpPr>
        <p:spPr>
          <a:xfrm>
            <a:off x="6205728" y="1600200"/>
            <a:ext cx="5376672" cy="4525963"/>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日期占位符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1186774" y="2665379"/>
            <a:ext cx="4873574" cy="3524284"/>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a:t>单击此处编辑母版文本样式</a:t>
            </a:r>
            <a:endParaRPr lang="zh-CN" altLang="en-US" strike="noStrike" noProof="1"/>
          </a:p>
        </p:txBody>
      </p:sp>
      <p:sp>
        <p:nvSpPr>
          <p:cNvPr id="6" name="内容占位符 5"/>
          <p:cNvSpPr>
            <a:spLocks noGrp="1"/>
          </p:cNvSpPr>
          <p:nvPr>
            <p:ph sz="quarter" idx="4"/>
          </p:nvPr>
        </p:nvSpPr>
        <p:spPr>
          <a:xfrm>
            <a:off x="6256938" y="2665379"/>
            <a:ext cx="4897576" cy="3524284"/>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7" name="日期占位符 6"/>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8" name="页脚占位符 7"/>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9" name="灯片编号占位符 8"/>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4" name="页脚占位符 3"/>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3" name="页脚占位符 2"/>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4" name="灯片编号占位符 3"/>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2400"/>
            </a:lvl1pPr>
          </a:lstStyle>
          <a:p>
            <a:pPr fontAlgn="base"/>
            <a:r>
              <a:rPr lang="zh-CN" altLang="en-US" strike="noStrike" noProof="1"/>
              <a:t>单击此处编辑母版标题样式</a:t>
            </a:r>
            <a:endParaRPr lang="zh-CN" altLang="en-US" strike="noStrike" noProof="1"/>
          </a:p>
        </p:txBody>
      </p:sp>
      <p:sp>
        <p:nvSpPr>
          <p:cNvPr id="3" name="图片占位符 2"/>
          <p:cNvSpPr>
            <a:spLocks noGrp="1"/>
          </p:cNvSpPr>
          <p:nvPr>
            <p:ph type="pic" idx="1"/>
          </p:nvPr>
        </p:nvSpPr>
        <p:spPr>
          <a:xfrm>
            <a:off x="5183188" y="457201"/>
            <a:ext cx="617220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839788" y="2057400"/>
            <a:ext cx="4165349"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2" Type="http://schemas.openxmlformats.org/officeDocument/2006/relationships/theme" Target="../theme/theme3.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 1025"/>
          <p:cNvSpPr>
            <a:spLocks noGrp="1"/>
          </p:cNvSpPr>
          <p:nvPr>
            <p:ph type="title"/>
          </p:nvPr>
        </p:nvSpPr>
        <p:spPr>
          <a:xfrm>
            <a:off x="609600" y="274638"/>
            <a:ext cx="10972800" cy="1143000"/>
          </a:xfrm>
          <a:prstGeom prst="rect">
            <a:avLst/>
          </a:prstGeom>
          <a:noFill/>
          <a:ln w="9525">
            <a:noFill/>
          </a:ln>
        </p:spPr>
        <p:txBody>
          <a:bodyPr anchor="ctr" anchorCtr="0"/>
          <a:lstStyle/>
          <a:p>
            <a:pPr lvl="0"/>
            <a:r>
              <a:rPr lang="zh-CN" altLang="en-US"/>
              <a:t>单击此处编辑母版标题样式</a:t>
            </a:r>
            <a:endParaRPr lang="zh-CN" altLang="en-US"/>
          </a:p>
        </p:txBody>
      </p:sp>
      <p:sp>
        <p:nvSpPr>
          <p:cNvPr id="1027" name="文本占位符 1026"/>
          <p:cNvSpPr>
            <a:spLocks noGrp="1"/>
          </p:cNvSpPr>
          <p:nvPr>
            <p:ph type="body"/>
          </p:nvPr>
        </p:nvSpPr>
        <p:spPr>
          <a:xfrm>
            <a:off x="609600" y="1600200"/>
            <a:ext cx="10972800" cy="4525963"/>
          </a:xfrm>
          <a:prstGeom prst="rect">
            <a:avLst/>
          </a:prstGeom>
          <a:noFill/>
          <a:ln w="9525">
            <a:noFill/>
          </a:ln>
        </p:spPr>
        <p:txBody>
          <a:bodyPr anchor="t" anchorCtr="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日期占位符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fontAlgn="base"/>
            <a:endParaRPr lang="zh-CN" altLang="en-US" strike="noStrike" noProof="1">
              <a:latin typeface="Arial" panose="020B0604020202020204" pitchFamily="34" charset="0"/>
            </a:endParaRPr>
          </a:p>
        </p:txBody>
      </p:sp>
      <p:sp>
        <p:nvSpPr>
          <p:cNvPr id="1029" name="页脚占位符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fontAlgn="base"/>
            <a:endParaRPr lang="zh-CN" altLang="en-US" strike="noStrike" noProof="1">
              <a:latin typeface="Arial" panose="020B0604020202020204" pitchFamily="34" charset="0"/>
            </a:endParaRPr>
          </a:p>
        </p:txBody>
      </p:sp>
      <p:sp>
        <p:nvSpPr>
          <p:cNvPr id="1030" name="灯片编号占位符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标题 1025"/>
          <p:cNvSpPr>
            <a:spLocks noGrp="1"/>
          </p:cNvSpPr>
          <p:nvPr>
            <p:ph type="title"/>
          </p:nvPr>
        </p:nvSpPr>
        <p:spPr>
          <a:xfrm>
            <a:off x="609600" y="274638"/>
            <a:ext cx="10972800" cy="1143000"/>
          </a:xfrm>
          <a:prstGeom prst="rect">
            <a:avLst/>
          </a:prstGeom>
          <a:noFill/>
          <a:ln w="9525">
            <a:noFill/>
          </a:ln>
        </p:spPr>
        <p:txBody>
          <a:bodyPr anchor="ctr" anchorCtr="0"/>
          <a:lstStyle/>
          <a:p>
            <a:pPr lvl="0"/>
            <a:r>
              <a:rPr lang="zh-CN" altLang="en-US"/>
              <a:t>单击此处编辑母版标题样式</a:t>
            </a:r>
            <a:endParaRPr lang="zh-CN" altLang="en-US"/>
          </a:p>
        </p:txBody>
      </p:sp>
      <p:sp>
        <p:nvSpPr>
          <p:cNvPr id="2051" name="文本占位符 1026"/>
          <p:cNvSpPr>
            <a:spLocks noGrp="1"/>
          </p:cNvSpPr>
          <p:nvPr>
            <p:ph type="body"/>
          </p:nvPr>
        </p:nvSpPr>
        <p:spPr>
          <a:xfrm>
            <a:off x="609600" y="1600200"/>
            <a:ext cx="10972800" cy="4525963"/>
          </a:xfrm>
          <a:prstGeom prst="rect">
            <a:avLst/>
          </a:prstGeom>
          <a:noFill/>
          <a:ln w="9525">
            <a:noFill/>
          </a:ln>
        </p:spPr>
        <p:txBody>
          <a:bodyPr anchor="t" anchorCtr="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日期占位符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fontAlgn="base"/>
            <a:endParaRPr lang="zh-CN" altLang="en-US" strike="noStrike" noProof="1">
              <a:latin typeface="Arial" panose="020B0604020202020204" pitchFamily="34" charset="0"/>
            </a:endParaRPr>
          </a:p>
        </p:txBody>
      </p:sp>
      <p:sp>
        <p:nvSpPr>
          <p:cNvPr id="1029" name="页脚占位符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fontAlgn="base"/>
            <a:endParaRPr lang="zh-CN" altLang="en-US" strike="noStrike" noProof="1">
              <a:latin typeface="Arial" panose="020B0604020202020204" pitchFamily="34" charset="0"/>
            </a:endParaRPr>
          </a:p>
        </p:txBody>
      </p:sp>
      <p:sp>
        <p:nvSpPr>
          <p:cNvPr id="1030" name="灯片编号占位符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标题 1025"/>
          <p:cNvSpPr>
            <a:spLocks noGrp="1"/>
          </p:cNvSpPr>
          <p:nvPr>
            <p:ph type="title"/>
          </p:nvPr>
        </p:nvSpPr>
        <p:spPr>
          <a:xfrm>
            <a:off x="609600" y="274638"/>
            <a:ext cx="10972800" cy="1143000"/>
          </a:xfrm>
          <a:prstGeom prst="rect">
            <a:avLst/>
          </a:prstGeom>
          <a:noFill/>
          <a:ln w="9525">
            <a:noFill/>
          </a:ln>
        </p:spPr>
        <p:txBody>
          <a:bodyPr anchor="ctr" anchorCtr="0"/>
          <a:lstStyle/>
          <a:p>
            <a:pPr lvl="0"/>
            <a:r>
              <a:rPr lang="zh-CN" altLang="en-US"/>
              <a:t>单击此处编辑母版标题样式</a:t>
            </a:r>
            <a:endParaRPr lang="zh-CN" altLang="en-US"/>
          </a:p>
        </p:txBody>
      </p:sp>
      <p:sp>
        <p:nvSpPr>
          <p:cNvPr id="3075" name="文本占位符 1026"/>
          <p:cNvSpPr>
            <a:spLocks noGrp="1"/>
          </p:cNvSpPr>
          <p:nvPr>
            <p:ph type="body"/>
          </p:nvPr>
        </p:nvSpPr>
        <p:spPr>
          <a:xfrm>
            <a:off x="609600" y="1600200"/>
            <a:ext cx="10972800" cy="4525963"/>
          </a:xfrm>
          <a:prstGeom prst="rect">
            <a:avLst/>
          </a:prstGeom>
          <a:noFill/>
          <a:ln w="9525">
            <a:noFill/>
          </a:ln>
        </p:spPr>
        <p:txBody>
          <a:bodyPr anchor="t" anchorCtr="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日期占位符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fontAlgn="base"/>
            <a:endParaRPr lang="zh-CN" altLang="en-US" strike="noStrike" noProof="1">
              <a:latin typeface="Arial" panose="020B0604020202020204" pitchFamily="34" charset="0"/>
            </a:endParaRPr>
          </a:p>
        </p:txBody>
      </p:sp>
      <p:sp>
        <p:nvSpPr>
          <p:cNvPr id="1029" name="页脚占位符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fontAlgn="base"/>
            <a:endParaRPr lang="zh-CN" altLang="en-US" strike="noStrike" noProof="1">
              <a:latin typeface="Arial" panose="020B0604020202020204" pitchFamily="34" charset="0"/>
            </a:endParaRPr>
          </a:p>
        </p:txBody>
      </p:sp>
      <p:sp>
        <p:nvSpPr>
          <p:cNvPr id="1030" name="灯片编号占位符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jpe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image" Target="../media/image1.jpe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image" Target="../media/image1.jpe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image" Target="../media/image1.jpe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image" Target="../media/image1.jpe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image" Target="../media/image1.jpe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23.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image" Target="../media/image1.jpeg"/><Relationship Id="rId2" Type="http://schemas.openxmlformats.org/officeDocument/2006/relationships/image" Target="../media/image13.png"/><Relationship Id="rId1" Type="http://schemas.openxmlformats.org/officeDocument/2006/relationships/tags" Target="../tags/tag42.xml"/></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23.xml"/><Relationship Id="rId5" Type="http://schemas.openxmlformats.org/officeDocument/2006/relationships/tags" Target="../tags/tag47.xml"/><Relationship Id="rId4" Type="http://schemas.openxmlformats.org/officeDocument/2006/relationships/tags" Target="../tags/tag46.xml"/><Relationship Id="rId3" Type="http://schemas.openxmlformats.org/officeDocument/2006/relationships/image" Target="../media/image1.jpeg"/><Relationship Id="rId2" Type="http://schemas.openxmlformats.org/officeDocument/2006/relationships/image" Target="../media/image13.png"/><Relationship Id="rId1" Type="http://schemas.openxmlformats.org/officeDocument/2006/relationships/tags" Target="../tags/tag45.xml"/></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tags" Target="../tags/tag53.xml"/><Relationship Id="rId7" Type="http://schemas.openxmlformats.org/officeDocument/2006/relationships/tags" Target="../tags/tag52.x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image" Target="../media/image13.png"/><Relationship Id="rId3" Type="http://schemas.openxmlformats.org/officeDocument/2006/relationships/tags" Target="../tags/tag49.xml"/><Relationship Id="rId2" Type="http://schemas.openxmlformats.org/officeDocument/2006/relationships/image" Target="../media/image1.jpeg"/><Relationship Id="rId1" Type="http://schemas.openxmlformats.org/officeDocument/2006/relationships/tags" Target="../tags/tag48.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2.png"/><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image" Target="../media/image1.jpe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image" Target="../media/image1.jpe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文本框 1"/>
          <p:cNvSpPr txBox="1"/>
          <p:nvPr/>
        </p:nvSpPr>
        <p:spPr>
          <a:xfrm>
            <a:off x="2135188" y="1773238"/>
            <a:ext cx="7140575" cy="1042987"/>
          </a:xfrm>
          <a:prstGeom prst="rect">
            <a:avLst/>
          </a:prstGeom>
          <a:noFill/>
          <a:ln w="9525">
            <a:noFill/>
          </a:ln>
        </p:spPr>
        <p:txBody>
          <a:bodyPr wrap="none" anchor="t" anchorCtr="0"/>
          <a:lstStyle/>
          <a:p>
            <a:r>
              <a:rPr lang="zh-CN" altLang="en-US" sz="7200" b="1">
                <a:solidFill>
                  <a:srgbClr val="0070C0"/>
                </a:solidFill>
                <a:latin typeface="Arial" panose="020B0604020202020204" pitchFamily="34" charset="0"/>
                <a:ea typeface="宋体" panose="02010600030101010101" pitchFamily="2" charset="-122"/>
              </a:rPr>
              <a:t>工业机器人离线编程</a:t>
            </a:r>
            <a:endParaRPr lang="zh-CN" altLang="en-US" sz="7200" b="1">
              <a:solidFill>
                <a:srgbClr val="0070C0"/>
              </a:solidFill>
              <a:latin typeface="Arial" panose="020B0604020202020204" pitchFamily="34" charset="0"/>
              <a:ea typeface="宋体" panose="02010600030101010101" pitchFamily="2" charset="-122"/>
            </a:endParaRPr>
          </a:p>
        </p:txBody>
      </p:sp>
      <p:grpSp>
        <p:nvGrpSpPr>
          <p:cNvPr id="5122" name="组合 5"/>
          <p:cNvGrpSpPr/>
          <p:nvPr/>
        </p:nvGrpSpPr>
        <p:grpSpPr>
          <a:xfrm>
            <a:off x="0" y="0"/>
            <a:ext cx="3757613" cy="700088"/>
            <a:chOff x="0" y="0"/>
            <a:chExt cx="5917" cy="1102"/>
          </a:xfrm>
        </p:grpSpPr>
        <p:sp>
          <p:nvSpPr>
            <p:cNvPr id="5123" name="文本框 2"/>
            <p:cNvSpPr txBox="1"/>
            <p:nvPr/>
          </p:nvSpPr>
          <p:spPr>
            <a:xfrm>
              <a:off x="1095" y="0"/>
              <a:ext cx="4822" cy="1015"/>
            </a:xfrm>
            <a:prstGeom prst="rect">
              <a:avLst/>
            </a:prstGeom>
            <a:noFill/>
            <a:ln w="9525">
              <a:noFill/>
            </a:ln>
          </p:spPr>
          <p:txBody>
            <a:bodyPr wrap="square" anchor="t" anchorCtr="0">
              <a:spAutoFit/>
            </a:bodyPr>
            <a:lstStyle/>
            <a:p>
              <a:r>
                <a:rPr lang="zh-CN" altLang="en-US" sz="2400" b="1">
                  <a:solidFill>
                    <a:srgbClr val="0070C0"/>
                  </a:solidFill>
                  <a:latin typeface="新宋体" panose="02010609030101010101" charset="-122"/>
                  <a:ea typeface="新宋体" panose="02010609030101010101" charset="-122"/>
                </a:rPr>
                <a:t>深圳市宝山技工学校</a:t>
              </a:r>
              <a:endParaRPr lang="zh-CN" altLang="en-US" sz="2400" b="1">
                <a:solidFill>
                  <a:srgbClr val="0070C0"/>
                </a:solidFill>
                <a:latin typeface="Arial" panose="020B0604020202020204" pitchFamily="34" charset="0"/>
                <a:ea typeface="宋体" panose="02010600030101010101" pitchFamily="2" charset="-122"/>
              </a:endParaRPr>
            </a:p>
            <a:p>
              <a:r>
                <a:rPr lang="en-US" altLang="zh-CN" sz="1200" i="1">
                  <a:solidFill>
                    <a:srgbClr val="0070C0"/>
                  </a:solidFill>
                  <a:latin typeface="Arial" panose="020B0604020202020204" pitchFamily="34" charset="0"/>
                  <a:ea typeface="宋体" panose="02010600030101010101" pitchFamily="2" charset="-122"/>
                </a:rPr>
                <a:t>Shenzhen Baoshan Technlcal School</a:t>
              </a:r>
              <a:endParaRPr lang="en-US" altLang="zh-CN" sz="1200" i="1">
                <a:solidFill>
                  <a:srgbClr val="0070C0"/>
                </a:solidFill>
                <a:latin typeface="Arial" panose="020B0604020202020204" pitchFamily="34" charset="0"/>
                <a:ea typeface="宋体" panose="02010600030101010101" pitchFamily="2" charset="-122"/>
              </a:endParaRPr>
            </a:p>
          </p:txBody>
        </p:sp>
        <p:pic>
          <p:nvPicPr>
            <p:cNvPr id="5124" name="图片 3" descr="6b8708cbff3fdcecba2b531040b50f4"/>
            <p:cNvPicPr>
              <a:picLocks noChangeAspect="1"/>
            </p:cNvPicPr>
            <p:nvPr>
              <p:custDataLst>
                <p:tags r:id="rId1"/>
              </p:custDataLst>
            </p:nvPr>
          </p:nvPicPr>
          <p:blipFill>
            <a:blip r:embed="rId2"/>
            <a:stretch>
              <a:fillRect/>
            </a:stretch>
          </p:blipFill>
          <p:spPr>
            <a:xfrm>
              <a:off x="0" y="70"/>
              <a:ext cx="1032" cy="1032"/>
            </a:xfrm>
            <a:prstGeom prst="rect">
              <a:avLst/>
            </a:prstGeom>
            <a:noFill/>
            <a:ln w="9525">
              <a:noFill/>
            </a:ln>
          </p:spPr>
        </p:pic>
      </p:grpSp>
      <p:sp>
        <p:nvSpPr>
          <p:cNvPr id="5125" name="文本框 1"/>
          <p:cNvSpPr txBox="1"/>
          <p:nvPr/>
        </p:nvSpPr>
        <p:spPr>
          <a:xfrm>
            <a:off x="4656138" y="4868863"/>
            <a:ext cx="2235200" cy="460375"/>
          </a:xfrm>
          <a:prstGeom prst="rect">
            <a:avLst/>
          </a:prstGeom>
          <a:noFill/>
          <a:ln w="9525">
            <a:noFill/>
          </a:ln>
        </p:spPr>
        <p:txBody>
          <a:bodyPr wrap="square" anchor="t" anchorCtr="0">
            <a:spAutoFit/>
          </a:bodyPr>
          <a:lstStyle/>
          <a:p>
            <a:r>
              <a:rPr lang="zh-CN" altLang="en-US" sz="2400" b="1">
                <a:solidFill>
                  <a:srgbClr val="0070C0"/>
                </a:solidFill>
                <a:latin typeface="Arial" panose="020B0604020202020204" pitchFamily="34" charset="0"/>
                <a:ea typeface="宋体" panose="02010600030101010101" pitchFamily="2" charset="-122"/>
              </a:rPr>
              <a:t>主讲：郑友龙</a:t>
            </a:r>
            <a:endParaRPr lang="zh-CN" altLang="en-US" sz="2400" b="1">
              <a:solidFill>
                <a:srgbClr val="0070C0"/>
              </a:solidFill>
              <a:latin typeface="Arial" panose="020B0604020202020204" pitchFamily="34" charset="0"/>
              <a:ea typeface="宋体" panose="02010600030101010101" pitchFamily="2" charset="-122"/>
            </a:endParaRPr>
          </a:p>
        </p:txBody>
      </p:sp>
      <p:sp>
        <p:nvSpPr>
          <p:cNvPr id="5" name="流程图: 过程 4"/>
          <p:cNvSpPr/>
          <p:nvPr/>
        </p:nvSpPr>
        <p:spPr>
          <a:xfrm>
            <a:off x="0" y="700088"/>
            <a:ext cx="12192000" cy="85725"/>
          </a:xfrm>
          <a:prstGeom prst="flowChartProcess">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17" name="流程图: 过程 16"/>
          <p:cNvSpPr/>
          <p:nvPr/>
        </p:nvSpPr>
        <p:spPr>
          <a:xfrm>
            <a:off x="-25400" y="6308725"/>
            <a:ext cx="12192000" cy="85725"/>
          </a:xfrm>
          <a:prstGeom prst="flowChartProcess">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5128" name="文本框 2"/>
          <p:cNvSpPr txBox="1"/>
          <p:nvPr/>
        </p:nvSpPr>
        <p:spPr>
          <a:xfrm>
            <a:off x="4537075" y="3136900"/>
            <a:ext cx="6513513" cy="583565"/>
          </a:xfrm>
          <a:prstGeom prst="rect">
            <a:avLst/>
          </a:prstGeom>
          <a:noFill/>
          <a:ln w="9525">
            <a:noFill/>
          </a:ln>
        </p:spPr>
        <p:txBody>
          <a:bodyPr wrap="square" anchor="t" anchorCtr="0">
            <a:spAutoFit/>
          </a:bodyPr>
          <a:lstStyle/>
          <a:p>
            <a:r>
              <a:rPr lang="en-US" altLang="zh-CN" sz="3200" b="1">
                <a:solidFill>
                  <a:srgbClr val="0070C0"/>
                </a:solidFill>
                <a:latin typeface="Arial" panose="020B0604020202020204" pitchFamily="34" charset="0"/>
                <a:ea typeface="宋体" panose="02010600030101010101" pitchFamily="2" charset="-122"/>
              </a:rPr>
              <a:t>--</a:t>
            </a:r>
            <a:r>
              <a:rPr lang="en-US" sz="3200" b="1">
                <a:solidFill>
                  <a:srgbClr val="0070C0"/>
                </a:solidFill>
                <a:latin typeface="Arial" panose="020B0604020202020204" pitchFamily="34" charset="0"/>
                <a:ea typeface="宋体" panose="02010600030101010101" pitchFamily="2" charset="-122"/>
              </a:rPr>
              <a:t>2.2</a:t>
            </a:r>
            <a:r>
              <a:rPr lang="zh-CN" altLang="en-US" sz="3200" b="1">
                <a:solidFill>
                  <a:srgbClr val="0070C0"/>
                </a:solidFill>
                <a:latin typeface="Arial" panose="020B0604020202020204" pitchFamily="34" charset="0"/>
                <a:ea typeface="宋体" panose="02010600030101010101" pitchFamily="2" charset="-122"/>
              </a:rPr>
              <a:t>自动生成</a:t>
            </a:r>
            <a:r>
              <a:rPr lang="zh-CN" altLang="en-US" sz="3200" b="1">
                <a:solidFill>
                  <a:srgbClr val="0070C0"/>
                </a:solidFill>
                <a:latin typeface="Arial" panose="020B0604020202020204" pitchFamily="34" charset="0"/>
                <a:ea typeface="宋体" panose="02010600030101010101" pitchFamily="2" charset="-122"/>
              </a:rPr>
              <a:t>汽车玻璃涂胶路径</a:t>
            </a:r>
            <a:endParaRPr lang="zh-CN" altLang="en-US" sz="3200" b="1">
              <a:solidFill>
                <a:srgbClr val="0070C0"/>
              </a:solidFill>
              <a:latin typeface="Arial" panose="020B0604020202020204" pitchFamily="34" charset="0"/>
              <a:ea typeface="宋体" panose="02010600030101010101" pitchFamily="2"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文本框 2"/>
          <p:cNvSpPr txBox="1"/>
          <p:nvPr/>
        </p:nvSpPr>
        <p:spPr>
          <a:xfrm>
            <a:off x="695325" y="0"/>
            <a:ext cx="3062288" cy="644525"/>
          </a:xfrm>
          <a:prstGeom prst="rect">
            <a:avLst/>
          </a:prstGeom>
          <a:noFill/>
          <a:ln w="9525">
            <a:noFill/>
          </a:ln>
        </p:spPr>
        <p:txBody>
          <a:bodyPr wrap="square" anchor="t" anchorCtr="0">
            <a:spAutoFit/>
          </a:bodyPr>
          <a:lstStyle/>
          <a:p>
            <a:r>
              <a:rPr lang="zh-CN" altLang="en-US" sz="2400" b="1">
                <a:solidFill>
                  <a:srgbClr val="0070C0"/>
                </a:solidFill>
                <a:latin typeface="新宋体" panose="02010609030101010101" charset="-122"/>
                <a:ea typeface="新宋体" panose="02010609030101010101" charset="-122"/>
              </a:rPr>
              <a:t>深圳市宝山技工学校</a:t>
            </a:r>
            <a:endParaRPr lang="zh-CN" altLang="en-US" sz="2400" b="1">
              <a:solidFill>
                <a:srgbClr val="0070C0"/>
              </a:solidFill>
              <a:latin typeface="Arial" panose="020B0604020202020204" pitchFamily="34" charset="0"/>
              <a:ea typeface="宋体" panose="02010600030101010101" pitchFamily="2" charset="-122"/>
            </a:endParaRPr>
          </a:p>
          <a:p>
            <a:r>
              <a:rPr lang="en-US" altLang="zh-CN" sz="1200" i="1">
                <a:solidFill>
                  <a:srgbClr val="0070C0"/>
                </a:solidFill>
                <a:latin typeface="Arial" panose="020B0604020202020204" pitchFamily="34" charset="0"/>
                <a:ea typeface="宋体" panose="02010600030101010101" pitchFamily="2" charset="-122"/>
              </a:rPr>
              <a:t>Shenzhen Baoshan Technlcal School</a:t>
            </a:r>
            <a:endParaRPr lang="en-US" altLang="zh-CN" sz="1200" i="1">
              <a:solidFill>
                <a:srgbClr val="0070C0"/>
              </a:solidFill>
              <a:latin typeface="Arial" panose="020B0604020202020204" pitchFamily="34" charset="0"/>
              <a:ea typeface="宋体" panose="02010600030101010101" pitchFamily="2" charset="-122"/>
            </a:endParaRPr>
          </a:p>
        </p:txBody>
      </p:sp>
      <p:pic>
        <p:nvPicPr>
          <p:cNvPr id="8194" name="图片 3" descr="6b8708cbff3fdcecba2b531040b50f4"/>
          <p:cNvPicPr>
            <a:picLocks noChangeAspect="1"/>
          </p:cNvPicPr>
          <p:nvPr/>
        </p:nvPicPr>
        <p:blipFill>
          <a:blip r:embed="rId1"/>
          <a:stretch>
            <a:fillRect/>
          </a:stretch>
        </p:blipFill>
        <p:spPr>
          <a:xfrm>
            <a:off x="0" y="44450"/>
            <a:ext cx="655638" cy="655638"/>
          </a:xfrm>
          <a:prstGeom prst="rect">
            <a:avLst/>
          </a:prstGeom>
          <a:noFill/>
          <a:ln w="9525">
            <a:noFill/>
          </a:ln>
        </p:spPr>
      </p:pic>
      <p:sp>
        <p:nvSpPr>
          <p:cNvPr id="8195" name="文本框 2"/>
          <p:cNvSpPr txBox="1"/>
          <p:nvPr>
            <p:custDataLst>
              <p:tags r:id="rId2"/>
            </p:custDataLst>
          </p:nvPr>
        </p:nvSpPr>
        <p:spPr>
          <a:xfrm>
            <a:off x="600075" y="836613"/>
            <a:ext cx="6135688" cy="645160"/>
          </a:xfrm>
          <a:prstGeom prst="rect">
            <a:avLst/>
          </a:prstGeom>
          <a:noFill/>
          <a:ln w="9525">
            <a:noFill/>
          </a:ln>
        </p:spPr>
        <p:txBody>
          <a:bodyPr wrap="square" anchor="t" anchorCtr="0">
            <a:spAutoFit/>
          </a:bodyPr>
          <a:lstStyle/>
          <a:p>
            <a:r>
              <a:rPr lang="zh-CN" altLang="en-US" sz="3600" b="1" dirty="0">
                <a:solidFill>
                  <a:srgbClr val="0070C0"/>
                </a:solidFill>
                <a:latin typeface="楷体" panose="02010609060101010101" charset="-122"/>
                <a:ea typeface="楷体" panose="02010609060101010101" charset="-122"/>
              </a:rPr>
              <a:t>二、</a:t>
            </a:r>
            <a:r>
              <a:rPr lang="zh-CN" altLang="en-US" sz="3600" b="1" dirty="0">
                <a:solidFill>
                  <a:srgbClr val="0070C0"/>
                </a:solidFill>
                <a:latin typeface="楷体" panose="02010609060101010101" charset="-122"/>
                <a:ea typeface="楷体" panose="02010609060101010101" charset="-122"/>
                <a:sym typeface="+mn-ea"/>
              </a:rPr>
              <a:t>机器人目标点调整</a:t>
            </a:r>
            <a:endParaRPr lang="zh-CN" altLang="en-US" sz="3600" b="1" dirty="0">
              <a:solidFill>
                <a:srgbClr val="0070C0"/>
              </a:solidFill>
              <a:latin typeface="楷体" panose="02010609060101010101" charset="-122"/>
              <a:ea typeface="楷体" panose="02010609060101010101" charset="-122"/>
            </a:endParaRPr>
          </a:p>
        </p:txBody>
      </p:sp>
      <p:sp>
        <p:nvSpPr>
          <p:cNvPr id="5" name="流程图: 过程 4"/>
          <p:cNvSpPr/>
          <p:nvPr>
            <p:custDataLst>
              <p:tags r:id="rId3"/>
            </p:custDataLst>
          </p:nvPr>
        </p:nvSpPr>
        <p:spPr>
          <a:xfrm>
            <a:off x="0" y="700088"/>
            <a:ext cx="12192000" cy="85725"/>
          </a:xfrm>
          <a:prstGeom prst="flowChartProcess">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3" name="文本框 2"/>
          <p:cNvSpPr txBox="1"/>
          <p:nvPr/>
        </p:nvSpPr>
        <p:spPr>
          <a:xfrm>
            <a:off x="767715" y="1772920"/>
            <a:ext cx="6031230" cy="1198880"/>
          </a:xfrm>
          <a:prstGeom prst="rect">
            <a:avLst/>
          </a:prstGeom>
          <a:noFill/>
        </p:spPr>
        <p:txBody>
          <a:bodyPr wrap="square" rtlCol="0" anchor="t">
            <a:spAutoFit/>
          </a:bodyPr>
          <a:lstStyle/>
          <a:p>
            <a:pPr algn="l"/>
            <a:r>
              <a:rPr lang="en-US" altLang="zh-CN" sz="2400" dirty="0">
                <a:latin typeface="楷体" panose="02010609060101010101" charset="-122"/>
                <a:ea typeface="楷体" panose="02010609060101010101" charset="-122"/>
                <a:cs typeface="楷体" panose="02010609060101010101" charset="-122"/>
                <a:sym typeface="+mn-ea"/>
              </a:rPr>
              <a:t>1.</a:t>
            </a:r>
            <a:r>
              <a:rPr lang="zh-CN" altLang="en-US" sz="2400" dirty="0">
                <a:latin typeface="楷体" panose="02010609060101010101" charset="-122"/>
                <a:ea typeface="楷体" panose="02010609060101010101" charset="-122"/>
                <a:cs typeface="楷体" panose="02010609060101010101" charset="-122"/>
                <a:sym typeface="+mn-ea"/>
              </a:rPr>
              <a:t>在调整目标点过程中，为了便于查看工具在此姿势下的效果，可以在目标点位置处选中右击“查看目标处工具”显示出工具；</a:t>
            </a:r>
            <a:endParaRPr lang="zh-CN" altLang="en-US" sz="2400" dirty="0">
              <a:latin typeface="楷体" panose="02010609060101010101" charset="-122"/>
              <a:ea typeface="楷体" panose="02010609060101010101" charset="-122"/>
              <a:cs typeface="楷体" panose="02010609060101010101" charset="-122"/>
              <a:sym typeface="+mn-ea"/>
            </a:endParaRPr>
          </a:p>
        </p:txBody>
      </p:sp>
      <p:sp>
        <p:nvSpPr>
          <p:cNvPr id="4" name="文本框 3"/>
          <p:cNvSpPr txBox="1"/>
          <p:nvPr/>
        </p:nvSpPr>
        <p:spPr>
          <a:xfrm>
            <a:off x="767715" y="3070225"/>
            <a:ext cx="5865495" cy="1568450"/>
          </a:xfrm>
          <a:prstGeom prst="rect">
            <a:avLst/>
          </a:prstGeom>
          <a:noFill/>
        </p:spPr>
        <p:txBody>
          <a:bodyPr wrap="square" rtlCol="0" anchor="t">
            <a:spAutoFit/>
          </a:bodyPr>
          <a:lstStyle/>
          <a:p>
            <a:pPr algn="l"/>
            <a:r>
              <a:rPr lang="en-US" altLang="zh-CN" sz="2400" dirty="0">
                <a:latin typeface="华文楷体" panose="02010600040101010101" charset="-122"/>
                <a:ea typeface="华文楷体" panose="02010600040101010101" charset="-122"/>
                <a:cs typeface="华文楷体" panose="02010600040101010101" charset="-122"/>
                <a:sym typeface="+mn-ea"/>
              </a:rPr>
              <a:t>2.</a:t>
            </a:r>
            <a:r>
              <a:rPr lang="zh-CN" altLang="en-US" sz="2400" dirty="0">
                <a:latin typeface="华文楷体" panose="02010600040101010101" charset="-122"/>
                <a:ea typeface="华文楷体" panose="02010600040101010101" charset="-122"/>
                <a:cs typeface="华文楷体" panose="02010600040101010101" charset="-122"/>
                <a:sym typeface="+mn-ea"/>
              </a:rPr>
              <a:t>在工具姿态机器人难以达到目标点时，可以通过选中目标点，右击选择“修改目标”，单击“旋转”改变一下该目标的姿态，从而使机器人能够到达目标点；</a:t>
            </a:r>
            <a:endParaRPr lang="zh-CN" altLang="en-US" sz="2400" dirty="0">
              <a:latin typeface="华文楷体" panose="02010600040101010101" charset="-122"/>
              <a:ea typeface="华文楷体" panose="02010600040101010101" charset="-122"/>
              <a:cs typeface="华文楷体" panose="02010600040101010101" charset="-122"/>
              <a:sym typeface="+mn-ea"/>
            </a:endParaRPr>
          </a:p>
        </p:txBody>
      </p:sp>
      <p:sp>
        <p:nvSpPr>
          <p:cNvPr id="6" name="文本框 5"/>
          <p:cNvSpPr txBox="1"/>
          <p:nvPr/>
        </p:nvSpPr>
        <p:spPr>
          <a:xfrm>
            <a:off x="767715" y="4737100"/>
            <a:ext cx="6096000" cy="1938020"/>
          </a:xfrm>
          <a:prstGeom prst="rect">
            <a:avLst/>
          </a:prstGeom>
          <a:noFill/>
        </p:spPr>
        <p:txBody>
          <a:bodyPr wrap="square" rtlCol="0" anchor="t">
            <a:spAutoFit/>
          </a:bodyPr>
          <a:lstStyle/>
          <a:p>
            <a:r>
              <a:rPr lang="en-US" altLang="zh-CN" sz="2400" b="1" dirty="0">
                <a:latin typeface="楷体" panose="02010609060101010101" charset="-122"/>
                <a:ea typeface="楷体" panose="02010609060101010101" charset="-122"/>
                <a:cs typeface="楷体" panose="02010609060101010101" charset="-122"/>
                <a:sym typeface="+mn-ea"/>
              </a:rPr>
              <a:t>3.</a:t>
            </a:r>
            <a:r>
              <a:rPr lang="zh-CN" altLang="en-US" sz="2400" b="1" dirty="0">
                <a:latin typeface="楷体" panose="02010609060101010101" charset="-122"/>
                <a:ea typeface="楷体" panose="02010609060101010101" charset="-122"/>
                <a:cs typeface="楷体" panose="02010609060101010101" charset="-122"/>
                <a:sym typeface="+mn-ea"/>
              </a:rPr>
              <a:t>接着修改其它目标点，可直接批量处理，将剩余所有目标点的</a:t>
            </a:r>
            <a:r>
              <a:rPr lang="en-US" altLang="zh-CN" sz="2400" b="1" dirty="0">
                <a:latin typeface="楷体" panose="02010609060101010101" charset="-122"/>
                <a:ea typeface="楷体" panose="02010609060101010101" charset="-122"/>
                <a:cs typeface="楷体" panose="02010609060101010101" charset="-122"/>
                <a:sym typeface="+mn-ea"/>
              </a:rPr>
              <a:t>X</a:t>
            </a:r>
            <a:r>
              <a:rPr lang="zh-CN" altLang="en-US" sz="2400" b="1" dirty="0">
                <a:latin typeface="楷体" panose="02010609060101010101" charset="-122"/>
                <a:ea typeface="楷体" panose="02010609060101010101" charset="-122"/>
                <a:cs typeface="楷体" panose="02010609060101010101" charset="-122"/>
                <a:sym typeface="+mn-ea"/>
              </a:rPr>
              <a:t>轴方向对准已调整好姿态的目标点</a:t>
            </a:r>
            <a:r>
              <a:rPr lang="en-US" altLang="zh-CN" sz="2400" b="1" dirty="0">
                <a:latin typeface="楷体" panose="02010609060101010101" charset="-122"/>
                <a:ea typeface="楷体" panose="02010609060101010101" charset="-122"/>
                <a:cs typeface="楷体" panose="02010609060101010101" charset="-122"/>
                <a:sym typeface="+mn-ea"/>
              </a:rPr>
              <a:t>pGlue_10</a:t>
            </a:r>
            <a:r>
              <a:rPr lang="zh-CN" altLang="en-US" sz="2400" b="1" dirty="0">
                <a:latin typeface="楷体" panose="02010609060101010101" charset="-122"/>
                <a:ea typeface="楷体" panose="02010609060101010101" charset="-122"/>
                <a:cs typeface="楷体" panose="02010609060101010101" charset="-122"/>
                <a:sym typeface="+mn-ea"/>
              </a:rPr>
              <a:t>的</a:t>
            </a:r>
            <a:r>
              <a:rPr lang="en-US" altLang="zh-CN" sz="2400" b="1" dirty="0">
                <a:latin typeface="楷体" panose="02010609060101010101" charset="-122"/>
                <a:ea typeface="楷体" panose="02010609060101010101" charset="-122"/>
                <a:cs typeface="楷体" panose="02010609060101010101" charset="-122"/>
                <a:sym typeface="+mn-ea"/>
              </a:rPr>
              <a:t>X</a:t>
            </a:r>
            <a:r>
              <a:rPr lang="zh-CN" altLang="en-US" sz="2400" b="1" dirty="0">
                <a:latin typeface="楷体" panose="02010609060101010101" charset="-122"/>
                <a:ea typeface="楷体" panose="02010609060101010101" charset="-122"/>
                <a:cs typeface="楷体" panose="02010609060101010101" charset="-122"/>
                <a:sym typeface="+mn-ea"/>
              </a:rPr>
              <a:t>轴方向，如图，右击选择“修改位置”中的“对准目标点方向”以将所有目标点的方向调整完成。</a:t>
            </a:r>
            <a:endParaRPr lang="zh-CN" altLang="en-US" sz="2400" b="1" dirty="0">
              <a:latin typeface="楷体" panose="02010609060101010101" charset="-122"/>
              <a:ea typeface="楷体" panose="02010609060101010101" charset="-122"/>
              <a:cs typeface="楷体" panose="02010609060101010101" charset="-122"/>
              <a:sym typeface="+mn-ea"/>
            </a:endParaRPr>
          </a:p>
        </p:txBody>
      </p:sp>
      <p:pic>
        <p:nvPicPr>
          <p:cNvPr id="2" name="图片 1"/>
          <p:cNvPicPr>
            <a:picLocks noChangeAspect="1"/>
          </p:cNvPicPr>
          <p:nvPr>
            <p:custDataLst>
              <p:tags r:id="rId4"/>
            </p:custDataLst>
          </p:nvPr>
        </p:nvPicPr>
        <p:blipFill>
          <a:blip r:embed="rId5"/>
          <a:srcRect l="5510" r="23195"/>
          <a:stretch>
            <a:fillRect/>
          </a:stretch>
        </p:blipFill>
        <p:spPr>
          <a:xfrm>
            <a:off x="6735445" y="1844675"/>
            <a:ext cx="5296535" cy="301117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文本框 2"/>
          <p:cNvSpPr txBox="1"/>
          <p:nvPr/>
        </p:nvSpPr>
        <p:spPr>
          <a:xfrm>
            <a:off x="695325" y="0"/>
            <a:ext cx="3062288" cy="644525"/>
          </a:xfrm>
          <a:prstGeom prst="rect">
            <a:avLst/>
          </a:prstGeom>
          <a:noFill/>
          <a:ln w="9525">
            <a:noFill/>
          </a:ln>
        </p:spPr>
        <p:txBody>
          <a:bodyPr wrap="square" anchor="t" anchorCtr="0">
            <a:spAutoFit/>
          </a:bodyPr>
          <a:lstStyle/>
          <a:p>
            <a:r>
              <a:rPr lang="zh-CN" altLang="en-US" sz="2400" b="1">
                <a:solidFill>
                  <a:srgbClr val="0070C0"/>
                </a:solidFill>
                <a:latin typeface="新宋体" panose="02010609030101010101" charset="-122"/>
                <a:ea typeface="新宋体" panose="02010609030101010101" charset="-122"/>
              </a:rPr>
              <a:t>深圳市宝山技工学校</a:t>
            </a:r>
            <a:endParaRPr lang="zh-CN" altLang="en-US" sz="2400" b="1">
              <a:solidFill>
                <a:srgbClr val="0070C0"/>
              </a:solidFill>
              <a:latin typeface="Arial" panose="020B0604020202020204" pitchFamily="34" charset="0"/>
              <a:ea typeface="宋体" panose="02010600030101010101" pitchFamily="2" charset="-122"/>
            </a:endParaRPr>
          </a:p>
          <a:p>
            <a:r>
              <a:rPr lang="en-US" altLang="zh-CN" sz="1200" i="1">
                <a:solidFill>
                  <a:srgbClr val="0070C0"/>
                </a:solidFill>
                <a:latin typeface="Arial" panose="020B0604020202020204" pitchFamily="34" charset="0"/>
                <a:ea typeface="宋体" panose="02010600030101010101" pitchFamily="2" charset="-122"/>
              </a:rPr>
              <a:t>Shenzhen Baoshan Technlcal School</a:t>
            </a:r>
            <a:endParaRPr lang="en-US" altLang="zh-CN" sz="1200" i="1">
              <a:solidFill>
                <a:srgbClr val="0070C0"/>
              </a:solidFill>
              <a:latin typeface="Arial" panose="020B0604020202020204" pitchFamily="34" charset="0"/>
              <a:ea typeface="宋体" panose="02010600030101010101" pitchFamily="2" charset="-122"/>
            </a:endParaRPr>
          </a:p>
        </p:txBody>
      </p:sp>
      <p:pic>
        <p:nvPicPr>
          <p:cNvPr id="8194" name="图片 3" descr="6b8708cbff3fdcecba2b531040b50f4"/>
          <p:cNvPicPr>
            <a:picLocks noChangeAspect="1"/>
          </p:cNvPicPr>
          <p:nvPr/>
        </p:nvPicPr>
        <p:blipFill>
          <a:blip r:embed="rId1"/>
          <a:stretch>
            <a:fillRect/>
          </a:stretch>
        </p:blipFill>
        <p:spPr>
          <a:xfrm>
            <a:off x="0" y="44450"/>
            <a:ext cx="655638" cy="655638"/>
          </a:xfrm>
          <a:prstGeom prst="rect">
            <a:avLst/>
          </a:prstGeom>
          <a:noFill/>
          <a:ln w="9525">
            <a:noFill/>
          </a:ln>
        </p:spPr>
      </p:pic>
      <p:sp>
        <p:nvSpPr>
          <p:cNvPr id="8195" name="文本框 2"/>
          <p:cNvSpPr txBox="1"/>
          <p:nvPr>
            <p:custDataLst>
              <p:tags r:id="rId2"/>
            </p:custDataLst>
          </p:nvPr>
        </p:nvSpPr>
        <p:spPr>
          <a:xfrm>
            <a:off x="600075" y="836613"/>
            <a:ext cx="6135688" cy="645160"/>
          </a:xfrm>
          <a:prstGeom prst="rect">
            <a:avLst/>
          </a:prstGeom>
          <a:noFill/>
          <a:ln w="9525">
            <a:noFill/>
          </a:ln>
        </p:spPr>
        <p:txBody>
          <a:bodyPr wrap="square" anchor="t" anchorCtr="0">
            <a:spAutoFit/>
          </a:bodyPr>
          <a:lstStyle/>
          <a:p>
            <a:r>
              <a:rPr lang="zh-CN" altLang="en-US" sz="3600" b="1" dirty="0">
                <a:solidFill>
                  <a:srgbClr val="0070C0"/>
                </a:solidFill>
                <a:latin typeface="楷体" panose="02010609060101010101" charset="-122"/>
                <a:ea typeface="楷体" panose="02010609060101010101" charset="-122"/>
              </a:rPr>
              <a:t>三、</a:t>
            </a:r>
            <a:r>
              <a:rPr lang="zh-CN" altLang="en-US" sz="3600" b="1" dirty="0">
                <a:solidFill>
                  <a:srgbClr val="0070C0"/>
                </a:solidFill>
                <a:latin typeface="楷体" panose="02010609060101010101" charset="-122"/>
                <a:ea typeface="楷体" panose="02010609060101010101" charset="-122"/>
                <a:sym typeface="+mn-ea"/>
              </a:rPr>
              <a:t>轴配置参数调整</a:t>
            </a:r>
            <a:endParaRPr lang="zh-CN" altLang="en-US" sz="3600" b="1" dirty="0">
              <a:solidFill>
                <a:srgbClr val="0070C0"/>
              </a:solidFill>
              <a:latin typeface="楷体" panose="02010609060101010101" charset="-122"/>
              <a:ea typeface="楷体" panose="02010609060101010101" charset="-122"/>
            </a:endParaRPr>
          </a:p>
        </p:txBody>
      </p:sp>
      <p:sp>
        <p:nvSpPr>
          <p:cNvPr id="5" name="流程图: 过程 4"/>
          <p:cNvSpPr/>
          <p:nvPr>
            <p:custDataLst>
              <p:tags r:id="rId3"/>
            </p:custDataLst>
          </p:nvPr>
        </p:nvSpPr>
        <p:spPr>
          <a:xfrm>
            <a:off x="0" y="700088"/>
            <a:ext cx="12192000" cy="85725"/>
          </a:xfrm>
          <a:prstGeom prst="flowChartProcess">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2" name="文本框 1"/>
          <p:cNvSpPr txBox="1"/>
          <p:nvPr/>
        </p:nvSpPr>
        <p:spPr>
          <a:xfrm>
            <a:off x="523875" y="1772920"/>
            <a:ext cx="6096000" cy="829945"/>
          </a:xfrm>
          <a:prstGeom prst="rect">
            <a:avLst/>
          </a:prstGeom>
          <a:noFill/>
        </p:spPr>
        <p:txBody>
          <a:bodyPr wrap="square" rtlCol="0" anchor="t">
            <a:spAutoFit/>
          </a:bodyPr>
          <a:lstStyle/>
          <a:p>
            <a:pPr algn="l"/>
            <a:r>
              <a:rPr lang="en-US" altLang="zh-CN" sz="2400" b="1" dirty="0">
                <a:latin typeface="楷体" panose="02010609060101010101" charset="-122"/>
                <a:ea typeface="楷体" panose="02010609060101010101" charset="-122"/>
                <a:cs typeface="楷体" panose="02010609060101010101" charset="-122"/>
                <a:sym typeface="+mn-ea"/>
              </a:rPr>
              <a:t>1.</a:t>
            </a:r>
            <a:r>
              <a:rPr lang="zh-CN" altLang="en-US" sz="2400" b="1" dirty="0">
                <a:latin typeface="楷体" panose="02010609060101010101" charset="-122"/>
                <a:ea typeface="楷体" panose="02010609060101010101" charset="-122"/>
                <a:cs typeface="楷体" panose="02010609060101010101" charset="-122"/>
                <a:sym typeface="+mn-ea"/>
              </a:rPr>
              <a:t>右击目标点</a:t>
            </a:r>
            <a:r>
              <a:rPr lang="en-US" altLang="zh-CN" sz="2400" b="1" dirty="0">
                <a:latin typeface="楷体" panose="02010609060101010101" charset="-122"/>
                <a:ea typeface="楷体" panose="02010609060101010101" charset="-122"/>
                <a:cs typeface="楷体" panose="02010609060101010101" charset="-122"/>
                <a:sym typeface="+mn-ea"/>
              </a:rPr>
              <a:t>pGlue_10,</a:t>
            </a:r>
            <a:r>
              <a:rPr lang="zh-CN" altLang="en-US" sz="2400" b="1" dirty="0">
                <a:latin typeface="楷体" panose="02010609060101010101" charset="-122"/>
                <a:ea typeface="楷体" panose="02010609060101010101" charset="-122"/>
                <a:cs typeface="楷体" panose="02010609060101010101" charset="-122"/>
                <a:sym typeface="+mn-ea"/>
              </a:rPr>
              <a:t>单击“参数配置”，选择合适的轴配置参数，单击“应用”；</a:t>
            </a:r>
            <a:endParaRPr lang="zh-CN" altLang="en-US" sz="2400" b="1" dirty="0">
              <a:latin typeface="楷体" panose="02010609060101010101" charset="-122"/>
              <a:ea typeface="楷体" panose="02010609060101010101" charset="-122"/>
              <a:cs typeface="楷体" panose="02010609060101010101" charset="-122"/>
              <a:sym typeface="+mn-ea"/>
            </a:endParaRPr>
          </a:p>
        </p:txBody>
      </p:sp>
      <p:pic>
        <p:nvPicPr>
          <p:cNvPr id="8" name="图片 7"/>
          <p:cNvPicPr>
            <a:picLocks noChangeAspect="1"/>
          </p:cNvPicPr>
          <p:nvPr>
            <p:custDataLst>
              <p:tags r:id="rId4"/>
            </p:custDataLst>
          </p:nvPr>
        </p:nvPicPr>
        <p:blipFill>
          <a:blip r:embed="rId5"/>
          <a:stretch>
            <a:fillRect/>
          </a:stretch>
        </p:blipFill>
        <p:spPr>
          <a:xfrm>
            <a:off x="6672580" y="1844675"/>
            <a:ext cx="5398135" cy="308800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文本框 2"/>
          <p:cNvSpPr txBox="1"/>
          <p:nvPr/>
        </p:nvSpPr>
        <p:spPr>
          <a:xfrm>
            <a:off x="695325" y="0"/>
            <a:ext cx="3062288" cy="644525"/>
          </a:xfrm>
          <a:prstGeom prst="rect">
            <a:avLst/>
          </a:prstGeom>
          <a:noFill/>
          <a:ln w="9525">
            <a:noFill/>
          </a:ln>
        </p:spPr>
        <p:txBody>
          <a:bodyPr wrap="square" anchor="t" anchorCtr="0">
            <a:spAutoFit/>
          </a:bodyPr>
          <a:lstStyle/>
          <a:p>
            <a:r>
              <a:rPr lang="zh-CN" altLang="en-US" sz="2400" b="1">
                <a:solidFill>
                  <a:srgbClr val="0070C0"/>
                </a:solidFill>
                <a:latin typeface="新宋体" panose="02010609030101010101" charset="-122"/>
                <a:ea typeface="新宋体" panose="02010609030101010101" charset="-122"/>
              </a:rPr>
              <a:t>深圳市宝山技工学校</a:t>
            </a:r>
            <a:endParaRPr lang="zh-CN" altLang="en-US" sz="2400" b="1">
              <a:solidFill>
                <a:srgbClr val="0070C0"/>
              </a:solidFill>
              <a:latin typeface="Arial" panose="020B0604020202020204" pitchFamily="34" charset="0"/>
              <a:ea typeface="宋体" panose="02010600030101010101" pitchFamily="2" charset="-122"/>
            </a:endParaRPr>
          </a:p>
          <a:p>
            <a:r>
              <a:rPr lang="en-US" altLang="zh-CN" sz="1200" i="1">
                <a:solidFill>
                  <a:srgbClr val="0070C0"/>
                </a:solidFill>
                <a:latin typeface="Arial" panose="020B0604020202020204" pitchFamily="34" charset="0"/>
                <a:ea typeface="宋体" panose="02010600030101010101" pitchFamily="2" charset="-122"/>
              </a:rPr>
              <a:t>Shenzhen Baoshan Technlcal School</a:t>
            </a:r>
            <a:endParaRPr lang="en-US" altLang="zh-CN" sz="1200" i="1">
              <a:solidFill>
                <a:srgbClr val="0070C0"/>
              </a:solidFill>
              <a:latin typeface="Arial" panose="020B0604020202020204" pitchFamily="34" charset="0"/>
              <a:ea typeface="宋体" panose="02010600030101010101" pitchFamily="2" charset="-122"/>
            </a:endParaRPr>
          </a:p>
        </p:txBody>
      </p:sp>
      <p:pic>
        <p:nvPicPr>
          <p:cNvPr id="8194" name="图片 3" descr="6b8708cbff3fdcecba2b531040b50f4"/>
          <p:cNvPicPr>
            <a:picLocks noChangeAspect="1"/>
          </p:cNvPicPr>
          <p:nvPr/>
        </p:nvPicPr>
        <p:blipFill>
          <a:blip r:embed="rId1"/>
          <a:stretch>
            <a:fillRect/>
          </a:stretch>
        </p:blipFill>
        <p:spPr>
          <a:xfrm>
            <a:off x="0" y="44450"/>
            <a:ext cx="655638" cy="655638"/>
          </a:xfrm>
          <a:prstGeom prst="rect">
            <a:avLst/>
          </a:prstGeom>
          <a:noFill/>
          <a:ln w="9525">
            <a:noFill/>
          </a:ln>
        </p:spPr>
      </p:pic>
      <p:sp>
        <p:nvSpPr>
          <p:cNvPr id="8195" name="文本框 2"/>
          <p:cNvSpPr txBox="1"/>
          <p:nvPr>
            <p:custDataLst>
              <p:tags r:id="rId2"/>
            </p:custDataLst>
          </p:nvPr>
        </p:nvSpPr>
        <p:spPr>
          <a:xfrm>
            <a:off x="600075" y="836613"/>
            <a:ext cx="6135688" cy="645160"/>
          </a:xfrm>
          <a:prstGeom prst="rect">
            <a:avLst/>
          </a:prstGeom>
          <a:noFill/>
          <a:ln w="9525">
            <a:noFill/>
          </a:ln>
        </p:spPr>
        <p:txBody>
          <a:bodyPr wrap="square" anchor="t" anchorCtr="0">
            <a:spAutoFit/>
          </a:bodyPr>
          <a:lstStyle/>
          <a:p>
            <a:r>
              <a:rPr lang="zh-CN" altLang="en-US" sz="3600" b="1" dirty="0">
                <a:solidFill>
                  <a:srgbClr val="0070C0"/>
                </a:solidFill>
                <a:latin typeface="楷体" panose="02010609060101010101" charset="-122"/>
                <a:ea typeface="楷体" panose="02010609060101010101" charset="-122"/>
              </a:rPr>
              <a:t>三、</a:t>
            </a:r>
            <a:r>
              <a:rPr lang="zh-CN" altLang="en-US" sz="3600" b="1" dirty="0">
                <a:solidFill>
                  <a:srgbClr val="0070C0"/>
                </a:solidFill>
                <a:latin typeface="楷体" panose="02010609060101010101" charset="-122"/>
                <a:ea typeface="楷体" panose="02010609060101010101" charset="-122"/>
                <a:sym typeface="+mn-ea"/>
              </a:rPr>
              <a:t>轴配置参数调整</a:t>
            </a:r>
            <a:endParaRPr lang="zh-CN" altLang="en-US" sz="3600" b="1" dirty="0">
              <a:solidFill>
                <a:srgbClr val="0070C0"/>
              </a:solidFill>
              <a:latin typeface="楷体" panose="02010609060101010101" charset="-122"/>
              <a:ea typeface="楷体" panose="02010609060101010101" charset="-122"/>
            </a:endParaRPr>
          </a:p>
        </p:txBody>
      </p:sp>
      <p:sp>
        <p:nvSpPr>
          <p:cNvPr id="5" name="流程图: 过程 4"/>
          <p:cNvSpPr/>
          <p:nvPr>
            <p:custDataLst>
              <p:tags r:id="rId3"/>
            </p:custDataLst>
          </p:nvPr>
        </p:nvSpPr>
        <p:spPr>
          <a:xfrm>
            <a:off x="0" y="700088"/>
            <a:ext cx="12192000" cy="85725"/>
          </a:xfrm>
          <a:prstGeom prst="flowChartProcess">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2" name="文本框 1"/>
          <p:cNvSpPr txBox="1"/>
          <p:nvPr/>
        </p:nvSpPr>
        <p:spPr>
          <a:xfrm>
            <a:off x="523875" y="1772920"/>
            <a:ext cx="6096000" cy="829945"/>
          </a:xfrm>
          <a:prstGeom prst="rect">
            <a:avLst/>
          </a:prstGeom>
          <a:noFill/>
        </p:spPr>
        <p:txBody>
          <a:bodyPr wrap="square" rtlCol="0" anchor="t">
            <a:spAutoFit/>
          </a:bodyPr>
          <a:lstStyle/>
          <a:p>
            <a:pPr algn="l"/>
            <a:r>
              <a:rPr lang="en-US" altLang="zh-CN" sz="2400" dirty="0">
                <a:latin typeface="楷体" panose="02010609060101010101" charset="-122"/>
                <a:ea typeface="楷体" panose="02010609060101010101" charset="-122"/>
                <a:cs typeface="楷体" panose="02010609060101010101" charset="-122"/>
                <a:sym typeface="+mn-ea"/>
              </a:rPr>
              <a:t>1.</a:t>
            </a:r>
            <a:r>
              <a:rPr lang="zh-CN" altLang="en-US" sz="2400" dirty="0">
                <a:latin typeface="楷体" panose="02010609060101010101" charset="-122"/>
                <a:ea typeface="楷体" panose="02010609060101010101" charset="-122"/>
                <a:cs typeface="楷体" panose="02010609060101010101" charset="-122"/>
                <a:sym typeface="+mn-ea"/>
              </a:rPr>
              <a:t>右击目标点</a:t>
            </a:r>
            <a:r>
              <a:rPr lang="en-US" altLang="zh-CN" sz="2400" dirty="0">
                <a:latin typeface="楷体" panose="02010609060101010101" charset="-122"/>
                <a:ea typeface="楷体" panose="02010609060101010101" charset="-122"/>
                <a:cs typeface="楷体" panose="02010609060101010101" charset="-122"/>
                <a:sym typeface="+mn-ea"/>
              </a:rPr>
              <a:t>pGlue_10,</a:t>
            </a:r>
            <a:r>
              <a:rPr lang="zh-CN" altLang="en-US" sz="2400" dirty="0">
                <a:latin typeface="楷体" panose="02010609060101010101" charset="-122"/>
                <a:ea typeface="楷体" panose="02010609060101010101" charset="-122"/>
                <a:cs typeface="楷体" panose="02010609060101010101" charset="-122"/>
                <a:sym typeface="+mn-ea"/>
              </a:rPr>
              <a:t>单击“参数配置”，选择合适的轴配置参数，单击“应用”；</a:t>
            </a:r>
            <a:endParaRPr lang="zh-CN" altLang="en-US" sz="2400" dirty="0">
              <a:latin typeface="楷体" panose="02010609060101010101" charset="-122"/>
              <a:ea typeface="楷体" panose="02010609060101010101" charset="-122"/>
              <a:cs typeface="楷体" panose="02010609060101010101" charset="-122"/>
              <a:sym typeface="+mn-ea"/>
            </a:endParaRPr>
          </a:p>
        </p:txBody>
      </p:sp>
      <p:sp>
        <p:nvSpPr>
          <p:cNvPr id="4" name="文本框 3"/>
          <p:cNvSpPr txBox="1"/>
          <p:nvPr/>
        </p:nvSpPr>
        <p:spPr>
          <a:xfrm>
            <a:off x="523875" y="3116580"/>
            <a:ext cx="6096000" cy="460375"/>
          </a:xfrm>
          <a:prstGeom prst="rect">
            <a:avLst/>
          </a:prstGeom>
          <a:noFill/>
        </p:spPr>
        <p:txBody>
          <a:bodyPr wrap="square" rtlCol="0" anchor="t">
            <a:spAutoFit/>
          </a:bodyPr>
          <a:lstStyle/>
          <a:p>
            <a:pPr algn="l"/>
            <a:r>
              <a:rPr lang="en-US" altLang="zh-CN" sz="2400" b="1" dirty="0">
                <a:latin typeface="楷体" panose="02010609060101010101" charset="-122"/>
                <a:ea typeface="楷体" panose="02010609060101010101" charset="-122"/>
                <a:cs typeface="楷体" panose="02010609060101010101" charset="-122"/>
                <a:sym typeface="+mn-ea"/>
              </a:rPr>
              <a:t>2.</a:t>
            </a:r>
            <a:r>
              <a:rPr lang="zh-CN" altLang="en-US" sz="2400" b="1" dirty="0">
                <a:latin typeface="楷体" panose="02010609060101010101" charset="-122"/>
                <a:ea typeface="楷体" panose="02010609060101010101" charset="-122"/>
                <a:cs typeface="楷体" panose="02010609060101010101" charset="-122"/>
                <a:sym typeface="+mn-ea"/>
              </a:rPr>
              <a:t>右击“</a:t>
            </a:r>
            <a:r>
              <a:rPr lang="en-US" altLang="zh-CN" sz="2400" b="1" dirty="0">
                <a:latin typeface="楷体" panose="02010609060101010101" charset="-122"/>
                <a:ea typeface="楷体" panose="02010609060101010101" charset="-122"/>
                <a:cs typeface="楷体" panose="02010609060101010101" charset="-122"/>
                <a:sym typeface="+mn-ea"/>
              </a:rPr>
              <a:t>Path_10</a:t>
            </a:r>
            <a:r>
              <a:rPr lang="zh-CN" altLang="en-US" sz="2400" b="1" dirty="0">
                <a:latin typeface="楷体" panose="02010609060101010101" charset="-122"/>
                <a:ea typeface="楷体" panose="02010609060101010101" charset="-122"/>
                <a:cs typeface="楷体" panose="02010609060101010101" charset="-122"/>
                <a:sym typeface="+mn-ea"/>
              </a:rPr>
              <a:t>”</a:t>
            </a:r>
            <a:r>
              <a:rPr lang="en-US" altLang="zh-CN" sz="2400" b="1" dirty="0">
                <a:latin typeface="楷体" panose="02010609060101010101" charset="-122"/>
                <a:ea typeface="楷体" panose="02010609060101010101" charset="-122"/>
                <a:cs typeface="楷体" panose="02010609060101010101" charset="-122"/>
                <a:sym typeface="+mn-ea"/>
              </a:rPr>
              <a:t>,</a:t>
            </a:r>
            <a:r>
              <a:rPr lang="zh-CN" altLang="en-US" sz="2400" b="1" dirty="0">
                <a:latin typeface="楷体" panose="02010609060101010101" charset="-122"/>
                <a:ea typeface="楷体" panose="02010609060101010101" charset="-122"/>
                <a:cs typeface="楷体" panose="02010609060101010101" charset="-122"/>
                <a:sym typeface="+mn-ea"/>
              </a:rPr>
              <a:t>单击“沿着路径运动”；</a:t>
            </a:r>
            <a:endParaRPr lang="zh-CN" altLang="en-US" sz="2400" b="1" dirty="0">
              <a:latin typeface="楷体" panose="02010609060101010101" charset="-122"/>
              <a:ea typeface="楷体" panose="02010609060101010101" charset="-122"/>
              <a:cs typeface="楷体" panose="02010609060101010101" charset="-122"/>
              <a:sym typeface="+mn-ea"/>
            </a:endParaRPr>
          </a:p>
        </p:txBody>
      </p:sp>
      <p:pic>
        <p:nvPicPr>
          <p:cNvPr id="7" name="图片 6"/>
          <p:cNvPicPr>
            <a:picLocks noChangeAspect="1"/>
          </p:cNvPicPr>
          <p:nvPr>
            <p:custDataLst>
              <p:tags r:id="rId4"/>
            </p:custDataLst>
          </p:nvPr>
        </p:nvPicPr>
        <p:blipFill>
          <a:blip r:embed="rId5"/>
          <a:stretch>
            <a:fillRect/>
          </a:stretch>
        </p:blipFill>
        <p:spPr>
          <a:xfrm>
            <a:off x="6619875" y="1844675"/>
            <a:ext cx="5294630" cy="325310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文本框 2"/>
          <p:cNvSpPr txBox="1"/>
          <p:nvPr/>
        </p:nvSpPr>
        <p:spPr>
          <a:xfrm>
            <a:off x="695325" y="0"/>
            <a:ext cx="3062288" cy="644525"/>
          </a:xfrm>
          <a:prstGeom prst="rect">
            <a:avLst/>
          </a:prstGeom>
          <a:noFill/>
          <a:ln w="9525">
            <a:noFill/>
          </a:ln>
        </p:spPr>
        <p:txBody>
          <a:bodyPr wrap="square" anchor="t" anchorCtr="0">
            <a:spAutoFit/>
          </a:bodyPr>
          <a:lstStyle/>
          <a:p>
            <a:r>
              <a:rPr lang="zh-CN" altLang="en-US" sz="2400" b="1">
                <a:solidFill>
                  <a:srgbClr val="0070C0"/>
                </a:solidFill>
                <a:latin typeface="新宋体" panose="02010609030101010101" charset="-122"/>
                <a:ea typeface="新宋体" panose="02010609030101010101" charset="-122"/>
              </a:rPr>
              <a:t>深圳市宝山技工学校</a:t>
            </a:r>
            <a:endParaRPr lang="zh-CN" altLang="en-US" sz="2400" b="1">
              <a:solidFill>
                <a:srgbClr val="0070C0"/>
              </a:solidFill>
              <a:latin typeface="Arial" panose="020B0604020202020204" pitchFamily="34" charset="0"/>
              <a:ea typeface="宋体" panose="02010600030101010101" pitchFamily="2" charset="-122"/>
            </a:endParaRPr>
          </a:p>
          <a:p>
            <a:r>
              <a:rPr lang="en-US" altLang="zh-CN" sz="1200" i="1">
                <a:solidFill>
                  <a:srgbClr val="0070C0"/>
                </a:solidFill>
                <a:latin typeface="Arial" panose="020B0604020202020204" pitchFamily="34" charset="0"/>
                <a:ea typeface="宋体" panose="02010600030101010101" pitchFamily="2" charset="-122"/>
              </a:rPr>
              <a:t>Shenzhen Baoshan Technlcal School</a:t>
            </a:r>
            <a:endParaRPr lang="en-US" altLang="zh-CN" sz="1200" i="1">
              <a:solidFill>
                <a:srgbClr val="0070C0"/>
              </a:solidFill>
              <a:latin typeface="Arial" panose="020B0604020202020204" pitchFamily="34" charset="0"/>
              <a:ea typeface="宋体" panose="02010600030101010101" pitchFamily="2" charset="-122"/>
            </a:endParaRPr>
          </a:p>
        </p:txBody>
      </p:sp>
      <p:pic>
        <p:nvPicPr>
          <p:cNvPr id="8194" name="图片 3" descr="6b8708cbff3fdcecba2b531040b50f4"/>
          <p:cNvPicPr>
            <a:picLocks noChangeAspect="1"/>
          </p:cNvPicPr>
          <p:nvPr/>
        </p:nvPicPr>
        <p:blipFill>
          <a:blip r:embed="rId1"/>
          <a:stretch>
            <a:fillRect/>
          </a:stretch>
        </p:blipFill>
        <p:spPr>
          <a:xfrm>
            <a:off x="0" y="44450"/>
            <a:ext cx="655638" cy="655638"/>
          </a:xfrm>
          <a:prstGeom prst="rect">
            <a:avLst/>
          </a:prstGeom>
          <a:noFill/>
          <a:ln w="9525">
            <a:noFill/>
          </a:ln>
        </p:spPr>
      </p:pic>
      <p:sp>
        <p:nvSpPr>
          <p:cNvPr id="8195" name="文本框 2"/>
          <p:cNvSpPr txBox="1"/>
          <p:nvPr>
            <p:custDataLst>
              <p:tags r:id="rId2"/>
            </p:custDataLst>
          </p:nvPr>
        </p:nvSpPr>
        <p:spPr>
          <a:xfrm>
            <a:off x="600075" y="836613"/>
            <a:ext cx="6135688" cy="645160"/>
          </a:xfrm>
          <a:prstGeom prst="rect">
            <a:avLst/>
          </a:prstGeom>
          <a:noFill/>
          <a:ln w="9525">
            <a:noFill/>
          </a:ln>
        </p:spPr>
        <p:txBody>
          <a:bodyPr wrap="square" anchor="t" anchorCtr="0">
            <a:spAutoFit/>
          </a:bodyPr>
          <a:lstStyle/>
          <a:p>
            <a:r>
              <a:rPr lang="zh-CN" altLang="en-US" sz="3600" b="1" dirty="0">
                <a:solidFill>
                  <a:srgbClr val="0070C0"/>
                </a:solidFill>
                <a:latin typeface="楷体" panose="02010609060101010101" charset="-122"/>
                <a:ea typeface="楷体" panose="02010609060101010101" charset="-122"/>
              </a:rPr>
              <a:t>三、</a:t>
            </a:r>
            <a:r>
              <a:rPr lang="zh-CN" altLang="en-US" sz="3600" b="1" dirty="0">
                <a:solidFill>
                  <a:srgbClr val="0070C0"/>
                </a:solidFill>
                <a:latin typeface="楷体" panose="02010609060101010101" charset="-122"/>
                <a:ea typeface="楷体" panose="02010609060101010101" charset="-122"/>
                <a:sym typeface="+mn-ea"/>
              </a:rPr>
              <a:t>轴配置参数调整</a:t>
            </a:r>
            <a:endParaRPr lang="zh-CN" altLang="en-US" sz="3600" b="1" dirty="0">
              <a:solidFill>
                <a:srgbClr val="0070C0"/>
              </a:solidFill>
              <a:latin typeface="楷体" panose="02010609060101010101" charset="-122"/>
              <a:ea typeface="楷体" panose="02010609060101010101" charset="-122"/>
            </a:endParaRPr>
          </a:p>
        </p:txBody>
      </p:sp>
      <p:sp>
        <p:nvSpPr>
          <p:cNvPr id="5" name="流程图: 过程 4"/>
          <p:cNvSpPr/>
          <p:nvPr>
            <p:custDataLst>
              <p:tags r:id="rId3"/>
            </p:custDataLst>
          </p:nvPr>
        </p:nvSpPr>
        <p:spPr>
          <a:xfrm>
            <a:off x="0" y="700088"/>
            <a:ext cx="12192000" cy="85725"/>
          </a:xfrm>
          <a:prstGeom prst="flowChartProcess">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2" name="文本框 1"/>
          <p:cNvSpPr txBox="1"/>
          <p:nvPr/>
        </p:nvSpPr>
        <p:spPr>
          <a:xfrm>
            <a:off x="523875" y="1772920"/>
            <a:ext cx="6096000" cy="829945"/>
          </a:xfrm>
          <a:prstGeom prst="rect">
            <a:avLst/>
          </a:prstGeom>
          <a:noFill/>
        </p:spPr>
        <p:txBody>
          <a:bodyPr wrap="square" rtlCol="0" anchor="t">
            <a:spAutoFit/>
          </a:bodyPr>
          <a:lstStyle/>
          <a:p>
            <a:pPr algn="l"/>
            <a:r>
              <a:rPr lang="en-US" altLang="zh-CN" sz="2400" dirty="0">
                <a:latin typeface="楷体" panose="02010609060101010101" charset="-122"/>
                <a:ea typeface="楷体" panose="02010609060101010101" charset="-122"/>
                <a:cs typeface="楷体" panose="02010609060101010101" charset="-122"/>
                <a:sym typeface="+mn-ea"/>
              </a:rPr>
              <a:t>1.</a:t>
            </a:r>
            <a:r>
              <a:rPr lang="zh-CN" altLang="en-US" sz="2400" dirty="0">
                <a:latin typeface="楷体" panose="02010609060101010101" charset="-122"/>
                <a:ea typeface="楷体" panose="02010609060101010101" charset="-122"/>
                <a:cs typeface="楷体" panose="02010609060101010101" charset="-122"/>
                <a:sym typeface="+mn-ea"/>
              </a:rPr>
              <a:t>右击目标点</a:t>
            </a:r>
            <a:r>
              <a:rPr lang="en-US" altLang="zh-CN" sz="2400" dirty="0">
                <a:latin typeface="楷体" panose="02010609060101010101" charset="-122"/>
                <a:ea typeface="楷体" panose="02010609060101010101" charset="-122"/>
                <a:cs typeface="楷体" panose="02010609060101010101" charset="-122"/>
                <a:sym typeface="+mn-ea"/>
              </a:rPr>
              <a:t>pGlue_10,</a:t>
            </a:r>
            <a:r>
              <a:rPr lang="zh-CN" altLang="en-US" sz="2400" dirty="0">
                <a:latin typeface="楷体" panose="02010609060101010101" charset="-122"/>
                <a:ea typeface="楷体" panose="02010609060101010101" charset="-122"/>
                <a:cs typeface="楷体" panose="02010609060101010101" charset="-122"/>
                <a:sym typeface="+mn-ea"/>
              </a:rPr>
              <a:t>单击“参数配置”，选择合适的轴配置参数，单击“应用”；</a:t>
            </a:r>
            <a:endParaRPr lang="zh-CN" altLang="en-US" sz="2400" dirty="0">
              <a:latin typeface="楷体" panose="02010609060101010101" charset="-122"/>
              <a:ea typeface="楷体" panose="02010609060101010101" charset="-122"/>
              <a:cs typeface="楷体" panose="02010609060101010101" charset="-122"/>
              <a:sym typeface="+mn-ea"/>
            </a:endParaRPr>
          </a:p>
        </p:txBody>
      </p:sp>
      <p:sp>
        <p:nvSpPr>
          <p:cNvPr id="3" name="文本框 2"/>
          <p:cNvSpPr txBox="1"/>
          <p:nvPr/>
        </p:nvSpPr>
        <p:spPr>
          <a:xfrm>
            <a:off x="523875" y="4029075"/>
            <a:ext cx="6096000" cy="460375"/>
          </a:xfrm>
          <a:prstGeom prst="rect">
            <a:avLst/>
          </a:prstGeom>
          <a:noFill/>
        </p:spPr>
        <p:txBody>
          <a:bodyPr wrap="square" rtlCol="0" anchor="t">
            <a:spAutoFit/>
          </a:bodyPr>
          <a:lstStyle/>
          <a:p>
            <a:pPr algn="l"/>
            <a:r>
              <a:rPr lang="en-US" altLang="zh-CN" sz="2400" b="1" dirty="0">
                <a:latin typeface="楷体" panose="02010609060101010101" charset="-122"/>
                <a:ea typeface="楷体" panose="02010609060101010101" charset="-122"/>
                <a:cs typeface="楷体" panose="02010609060101010101" charset="-122"/>
                <a:sym typeface="+mn-ea"/>
              </a:rPr>
              <a:t>3.</a:t>
            </a:r>
            <a:r>
              <a:rPr lang="zh-CN" altLang="en-US" sz="2400" b="1" dirty="0">
                <a:latin typeface="楷体" panose="02010609060101010101" charset="-122"/>
                <a:ea typeface="楷体" panose="02010609060101010101" charset="-122"/>
                <a:cs typeface="楷体" panose="02010609060101010101" charset="-122"/>
                <a:sym typeface="+mn-ea"/>
              </a:rPr>
              <a:t>选择“自动配置”；</a:t>
            </a:r>
            <a:endParaRPr lang="zh-CN" altLang="en-US" sz="2400" b="1" dirty="0">
              <a:latin typeface="楷体" panose="02010609060101010101" charset="-122"/>
              <a:ea typeface="楷体" panose="02010609060101010101" charset="-122"/>
              <a:cs typeface="楷体" panose="02010609060101010101" charset="-122"/>
              <a:sym typeface="+mn-ea"/>
            </a:endParaRPr>
          </a:p>
        </p:txBody>
      </p:sp>
      <p:sp>
        <p:nvSpPr>
          <p:cNvPr id="4" name="文本框 3"/>
          <p:cNvSpPr txBox="1"/>
          <p:nvPr/>
        </p:nvSpPr>
        <p:spPr>
          <a:xfrm>
            <a:off x="523875" y="3116580"/>
            <a:ext cx="6096000" cy="460375"/>
          </a:xfrm>
          <a:prstGeom prst="rect">
            <a:avLst/>
          </a:prstGeom>
          <a:noFill/>
        </p:spPr>
        <p:txBody>
          <a:bodyPr wrap="square" rtlCol="0" anchor="t">
            <a:spAutoFit/>
          </a:bodyPr>
          <a:lstStyle/>
          <a:p>
            <a:pPr algn="l"/>
            <a:r>
              <a:rPr lang="en-US" altLang="zh-CN" sz="2400" dirty="0">
                <a:latin typeface="楷体" panose="02010609060101010101" charset="-122"/>
                <a:ea typeface="楷体" panose="02010609060101010101" charset="-122"/>
                <a:cs typeface="楷体" panose="02010609060101010101" charset="-122"/>
                <a:sym typeface="+mn-ea"/>
              </a:rPr>
              <a:t>2.</a:t>
            </a:r>
            <a:r>
              <a:rPr lang="zh-CN" altLang="en-US" sz="2400" dirty="0">
                <a:latin typeface="楷体" panose="02010609060101010101" charset="-122"/>
                <a:ea typeface="楷体" panose="02010609060101010101" charset="-122"/>
                <a:cs typeface="楷体" panose="02010609060101010101" charset="-122"/>
                <a:sym typeface="+mn-ea"/>
              </a:rPr>
              <a:t>右击“</a:t>
            </a:r>
            <a:r>
              <a:rPr lang="en-US" altLang="zh-CN" sz="2400" dirty="0">
                <a:latin typeface="楷体" panose="02010609060101010101" charset="-122"/>
                <a:ea typeface="楷体" panose="02010609060101010101" charset="-122"/>
                <a:cs typeface="楷体" panose="02010609060101010101" charset="-122"/>
                <a:sym typeface="+mn-ea"/>
              </a:rPr>
              <a:t>Path_10</a:t>
            </a:r>
            <a:r>
              <a:rPr lang="zh-CN" altLang="en-US" sz="2400" dirty="0">
                <a:latin typeface="楷体" panose="02010609060101010101" charset="-122"/>
                <a:ea typeface="楷体" panose="02010609060101010101" charset="-122"/>
                <a:cs typeface="楷体" panose="02010609060101010101" charset="-122"/>
                <a:sym typeface="+mn-ea"/>
              </a:rPr>
              <a:t>”</a:t>
            </a:r>
            <a:r>
              <a:rPr lang="en-US" altLang="zh-CN" sz="2400" dirty="0">
                <a:latin typeface="楷体" panose="02010609060101010101" charset="-122"/>
                <a:ea typeface="楷体" panose="02010609060101010101" charset="-122"/>
                <a:cs typeface="楷体" panose="02010609060101010101" charset="-122"/>
                <a:sym typeface="+mn-ea"/>
              </a:rPr>
              <a:t>,</a:t>
            </a:r>
            <a:r>
              <a:rPr lang="zh-CN" altLang="en-US" sz="2400" dirty="0">
                <a:latin typeface="楷体" panose="02010609060101010101" charset="-122"/>
                <a:ea typeface="楷体" panose="02010609060101010101" charset="-122"/>
                <a:cs typeface="楷体" panose="02010609060101010101" charset="-122"/>
                <a:sym typeface="+mn-ea"/>
              </a:rPr>
              <a:t>单击“沿着路径运动”；</a:t>
            </a:r>
            <a:endParaRPr lang="zh-CN" altLang="en-US" sz="2400" dirty="0">
              <a:latin typeface="楷体" panose="02010609060101010101" charset="-122"/>
              <a:ea typeface="楷体" panose="02010609060101010101" charset="-122"/>
              <a:cs typeface="楷体" panose="02010609060101010101" charset="-122"/>
              <a:sym typeface="+mn-ea"/>
            </a:endParaRPr>
          </a:p>
        </p:txBody>
      </p:sp>
      <p:pic>
        <p:nvPicPr>
          <p:cNvPr id="9" name="图片 8"/>
          <p:cNvPicPr>
            <a:picLocks noChangeAspect="1"/>
          </p:cNvPicPr>
          <p:nvPr>
            <p:custDataLst>
              <p:tags r:id="rId4"/>
            </p:custDataLst>
          </p:nvPr>
        </p:nvPicPr>
        <p:blipFill>
          <a:blip r:embed="rId5"/>
          <a:stretch>
            <a:fillRect/>
          </a:stretch>
        </p:blipFill>
        <p:spPr>
          <a:xfrm>
            <a:off x="6619875" y="1772920"/>
            <a:ext cx="5436870" cy="324040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文本框 2"/>
          <p:cNvSpPr txBox="1"/>
          <p:nvPr/>
        </p:nvSpPr>
        <p:spPr>
          <a:xfrm>
            <a:off x="695325" y="0"/>
            <a:ext cx="3062288" cy="644525"/>
          </a:xfrm>
          <a:prstGeom prst="rect">
            <a:avLst/>
          </a:prstGeom>
          <a:noFill/>
          <a:ln w="9525">
            <a:noFill/>
          </a:ln>
        </p:spPr>
        <p:txBody>
          <a:bodyPr wrap="square" anchor="t" anchorCtr="0">
            <a:spAutoFit/>
          </a:bodyPr>
          <a:lstStyle/>
          <a:p>
            <a:r>
              <a:rPr lang="zh-CN" altLang="en-US" sz="2400" b="1">
                <a:solidFill>
                  <a:srgbClr val="0070C0"/>
                </a:solidFill>
                <a:latin typeface="新宋体" panose="02010609030101010101" charset="-122"/>
                <a:ea typeface="新宋体" panose="02010609030101010101" charset="-122"/>
              </a:rPr>
              <a:t>深圳市宝山技工学校</a:t>
            </a:r>
            <a:endParaRPr lang="zh-CN" altLang="en-US" sz="2400" b="1">
              <a:solidFill>
                <a:srgbClr val="0070C0"/>
              </a:solidFill>
              <a:latin typeface="Arial" panose="020B0604020202020204" pitchFamily="34" charset="0"/>
              <a:ea typeface="宋体" panose="02010600030101010101" pitchFamily="2" charset="-122"/>
            </a:endParaRPr>
          </a:p>
          <a:p>
            <a:r>
              <a:rPr lang="en-US" altLang="zh-CN" sz="1200" i="1">
                <a:solidFill>
                  <a:srgbClr val="0070C0"/>
                </a:solidFill>
                <a:latin typeface="Arial" panose="020B0604020202020204" pitchFamily="34" charset="0"/>
                <a:ea typeface="宋体" panose="02010600030101010101" pitchFamily="2" charset="-122"/>
              </a:rPr>
              <a:t>Shenzhen Baoshan Technlcal School</a:t>
            </a:r>
            <a:endParaRPr lang="en-US" altLang="zh-CN" sz="1200" i="1">
              <a:solidFill>
                <a:srgbClr val="0070C0"/>
              </a:solidFill>
              <a:latin typeface="Arial" panose="020B0604020202020204" pitchFamily="34" charset="0"/>
              <a:ea typeface="宋体" panose="02010600030101010101" pitchFamily="2" charset="-122"/>
            </a:endParaRPr>
          </a:p>
        </p:txBody>
      </p:sp>
      <p:pic>
        <p:nvPicPr>
          <p:cNvPr id="8194" name="图片 3" descr="6b8708cbff3fdcecba2b531040b50f4"/>
          <p:cNvPicPr>
            <a:picLocks noChangeAspect="1"/>
          </p:cNvPicPr>
          <p:nvPr/>
        </p:nvPicPr>
        <p:blipFill>
          <a:blip r:embed="rId1"/>
          <a:stretch>
            <a:fillRect/>
          </a:stretch>
        </p:blipFill>
        <p:spPr>
          <a:xfrm>
            <a:off x="0" y="44450"/>
            <a:ext cx="655638" cy="655638"/>
          </a:xfrm>
          <a:prstGeom prst="rect">
            <a:avLst/>
          </a:prstGeom>
          <a:noFill/>
          <a:ln w="9525">
            <a:noFill/>
          </a:ln>
        </p:spPr>
      </p:pic>
      <p:sp>
        <p:nvSpPr>
          <p:cNvPr id="8195" name="文本框 2"/>
          <p:cNvSpPr txBox="1"/>
          <p:nvPr>
            <p:custDataLst>
              <p:tags r:id="rId2"/>
            </p:custDataLst>
          </p:nvPr>
        </p:nvSpPr>
        <p:spPr>
          <a:xfrm>
            <a:off x="600075" y="836613"/>
            <a:ext cx="6135688" cy="645160"/>
          </a:xfrm>
          <a:prstGeom prst="rect">
            <a:avLst/>
          </a:prstGeom>
          <a:noFill/>
          <a:ln w="9525">
            <a:noFill/>
          </a:ln>
        </p:spPr>
        <p:txBody>
          <a:bodyPr wrap="square" anchor="t" anchorCtr="0">
            <a:spAutoFit/>
          </a:bodyPr>
          <a:lstStyle/>
          <a:p>
            <a:r>
              <a:rPr lang="zh-CN" altLang="en-US" sz="3600" b="1" dirty="0">
                <a:solidFill>
                  <a:srgbClr val="0070C0"/>
                </a:solidFill>
                <a:latin typeface="楷体" panose="02010609060101010101" charset="-122"/>
                <a:ea typeface="楷体" panose="02010609060101010101" charset="-122"/>
              </a:rPr>
              <a:t>三、</a:t>
            </a:r>
            <a:r>
              <a:rPr lang="zh-CN" altLang="en-US" sz="3600" b="1" dirty="0">
                <a:solidFill>
                  <a:srgbClr val="0070C0"/>
                </a:solidFill>
                <a:latin typeface="楷体" panose="02010609060101010101" charset="-122"/>
                <a:ea typeface="楷体" panose="02010609060101010101" charset="-122"/>
                <a:sym typeface="+mn-ea"/>
              </a:rPr>
              <a:t>轴配置参数调整</a:t>
            </a:r>
            <a:endParaRPr lang="zh-CN" altLang="en-US" sz="3600" b="1" dirty="0">
              <a:solidFill>
                <a:srgbClr val="0070C0"/>
              </a:solidFill>
              <a:latin typeface="楷体" panose="02010609060101010101" charset="-122"/>
              <a:ea typeface="楷体" panose="02010609060101010101" charset="-122"/>
            </a:endParaRPr>
          </a:p>
        </p:txBody>
      </p:sp>
      <p:sp>
        <p:nvSpPr>
          <p:cNvPr id="5" name="流程图: 过程 4"/>
          <p:cNvSpPr/>
          <p:nvPr>
            <p:custDataLst>
              <p:tags r:id="rId3"/>
            </p:custDataLst>
          </p:nvPr>
        </p:nvSpPr>
        <p:spPr>
          <a:xfrm>
            <a:off x="0" y="700088"/>
            <a:ext cx="12192000" cy="85725"/>
          </a:xfrm>
          <a:prstGeom prst="flowChartProcess">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2" name="文本框 1"/>
          <p:cNvSpPr txBox="1"/>
          <p:nvPr/>
        </p:nvSpPr>
        <p:spPr>
          <a:xfrm>
            <a:off x="523875" y="1772920"/>
            <a:ext cx="6096000" cy="829945"/>
          </a:xfrm>
          <a:prstGeom prst="rect">
            <a:avLst/>
          </a:prstGeom>
          <a:noFill/>
        </p:spPr>
        <p:txBody>
          <a:bodyPr wrap="square" rtlCol="0" anchor="t">
            <a:spAutoFit/>
          </a:bodyPr>
          <a:lstStyle/>
          <a:p>
            <a:pPr algn="l"/>
            <a:r>
              <a:rPr lang="en-US" altLang="zh-CN" sz="2400" dirty="0">
                <a:latin typeface="楷体" panose="02010609060101010101" charset="-122"/>
                <a:ea typeface="楷体" panose="02010609060101010101" charset="-122"/>
                <a:cs typeface="楷体" panose="02010609060101010101" charset="-122"/>
                <a:sym typeface="+mn-ea"/>
              </a:rPr>
              <a:t>1.</a:t>
            </a:r>
            <a:r>
              <a:rPr lang="zh-CN" altLang="en-US" sz="2400" dirty="0">
                <a:latin typeface="楷体" panose="02010609060101010101" charset="-122"/>
                <a:ea typeface="楷体" panose="02010609060101010101" charset="-122"/>
                <a:cs typeface="楷体" panose="02010609060101010101" charset="-122"/>
                <a:sym typeface="+mn-ea"/>
              </a:rPr>
              <a:t>右击目标点</a:t>
            </a:r>
            <a:r>
              <a:rPr lang="en-US" altLang="zh-CN" sz="2400" dirty="0">
                <a:latin typeface="楷体" panose="02010609060101010101" charset="-122"/>
                <a:ea typeface="楷体" panose="02010609060101010101" charset="-122"/>
                <a:cs typeface="楷体" panose="02010609060101010101" charset="-122"/>
                <a:sym typeface="+mn-ea"/>
              </a:rPr>
              <a:t>pGlue_10,</a:t>
            </a:r>
            <a:r>
              <a:rPr lang="zh-CN" altLang="en-US" sz="2400" dirty="0">
                <a:latin typeface="楷体" panose="02010609060101010101" charset="-122"/>
                <a:ea typeface="楷体" panose="02010609060101010101" charset="-122"/>
                <a:cs typeface="楷体" panose="02010609060101010101" charset="-122"/>
                <a:sym typeface="+mn-ea"/>
              </a:rPr>
              <a:t>单击“参数配置”，选择合适的轴配置参数，单击“应用”；</a:t>
            </a:r>
            <a:endParaRPr lang="zh-CN" altLang="en-US" sz="2400" dirty="0">
              <a:latin typeface="楷体" panose="02010609060101010101" charset="-122"/>
              <a:ea typeface="楷体" panose="02010609060101010101" charset="-122"/>
              <a:cs typeface="楷体" panose="02010609060101010101" charset="-122"/>
              <a:sym typeface="+mn-ea"/>
            </a:endParaRPr>
          </a:p>
        </p:txBody>
      </p:sp>
      <p:sp>
        <p:nvSpPr>
          <p:cNvPr id="3" name="文本框 2"/>
          <p:cNvSpPr txBox="1"/>
          <p:nvPr/>
        </p:nvSpPr>
        <p:spPr>
          <a:xfrm>
            <a:off x="523875" y="4029075"/>
            <a:ext cx="6096000" cy="460375"/>
          </a:xfrm>
          <a:prstGeom prst="rect">
            <a:avLst/>
          </a:prstGeom>
          <a:noFill/>
        </p:spPr>
        <p:txBody>
          <a:bodyPr wrap="square" rtlCol="0" anchor="t">
            <a:spAutoFit/>
          </a:bodyPr>
          <a:lstStyle/>
          <a:p>
            <a:pPr algn="l"/>
            <a:r>
              <a:rPr lang="en-US" altLang="zh-CN" sz="2400" dirty="0">
                <a:latin typeface="楷体" panose="02010609060101010101" charset="-122"/>
                <a:ea typeface="楷体" panose="02010609060101010101" charset="-122"/>
                <a:cs typeface="楷体" panose="02010609060101010101" charset="-122"/>
                <a:sym typeface="+mn-ea"/>
              </a:rPr>
              <a:t>3.</a:t>
            </a:r>
            <a:r>
              <a:rPr lang="zh-CN" altLang="en-US" sz="2400" dirty="0">
                <a:latin typeface="楷体" panose="02010609060101010101" charset="-122"/>
                <a:ea typeface="楷体" panose="02010609060101010101" charset="-122"/>
                <a:cs typeface="楷体" panose="02010609060101010101" charset="-122"/>
                <a:sym typeface="+mn-ea"/>
              </a:rPr>
              <a:t>选择“自动配置”；</a:t>
            </a:r>
            <a:endParaRPr lang="zh-CN" altLang="en-US" sz="2400" dirty="0">
              <a:latin typeface="楷体" panose="02010609060101010101" charset="-122"/>
              <a:ea typeface="楷体" panose="02010609060101010101" charset="-122"/>
              <a:cs typeface="楷体" panose="02010609060101010101" charset="-122"/>
              <a:sym typeface="+mn-ea"/>
            </a:endParaRPr>
          </a:p>
        </p:txBody>
      </p:sp>
      <p:sp>
        <p:nvSpPr>
          <p:cNvPr id="4" name="文本框 3"/>
          <p:cNvSpPr txBox="1"/>
          <p:nvPr/>
        </p:nvSpPr>
        <p:spPr>
          <a:xfrm>
            <a:off x="523875" y="3116580"/>
            <a:ext cx="6096000" cy="460375"/>
          </a:xfrm>
          <a:prstGeom prst="rect">
            <a:avLst/>
          </a:prstGeom>
          <a:noFill/>
        </p:spPr>
        <p:txBody>
          <a:bodyPr wrap="square" rtlCol="0" anchor="t">
            <a:spAutoFit/>
          </a:bodyPr>
          <a:lstStyle/>
          <a:p>
            <a:pPr algn="l"/>
            <a:r>
              <a:rPr lang="en-US" altLang="zh-CN" sz="2400" dirty="0">
                <a:latin typeface="楷体" panose="02010609060101010101" charset="-122"/>
                <a:ea typeface="楷体" panose="02010609060101010101" charset="-122"/>
                <a:cs typeface="楷体" panose="02010609060101010101" charset="-122"/>
                <a:sym typeface="+mn-ea"/>
              </a:rPr>
              <a:t>2.</a:t>
            </a:r>
            <a:r>
              <a:rPr lang="zh-CN" altLang="en-US" sz="2400" dirty="0">
                <a:latin typeface="楷体" panose="02010609060101010101" charset="-122"/>
                <a:ea typeface="楷体" panose="02010609060101010101" charset="-122"/>
                <a:cs typeface="楷体" panose="02010609060101010101" charset="-122"/>
                <a:sym typeface="+mn-ea"/>
              </a:rPr>
              <a:t>右击“</a:t>
            </a:r>
            <a:r>
              <a:rPr lang="en-US" altLang="zh-CN" sz="2400" dirty="0">
                <a:latin typeface="楷体" panose="02010609060101010101" charset="-122"/>
                <a:ea typeface="楷体" panose="02010609060101010101" charset="-122"/>
                <a:cs typeface="楷体" panose="02010609060101010101" charset="-122"/>
                <a:sym typeface="+mn-ea"/>
              </a:rPr>
              <a:t>Path_10</a:t>
            </a:r>
            <a:r>
              <a:rPr lang="zh-CN" altLang="en-US" sz="2400" dirty="0">
                <a:latin typeface="楷体" panose="02010609060101010101" charset="-122"/>
                <a:ea typeface="楷体" panose="02010609060101010101" charset="-122"/>
                <a:cs typeface="楷体" panose="02010609060101010101" charset="-122"/>
                <a:sym typeface="+mn-ea"/>
              </a:rPr>
              <a:t>”</a:t>
            </a:r>
            <a:r>
              <a:rPr lang="en-US" altLang="zh-CN" sz="2400" dirty="0">
                <a:latin typeface="楷体" panose="02010609060101010101" charset="-122"/>
                <a:ea typeface="楷体" panose="02010609060101010101" charset="-122"/>
                <a:cs typeface="楷体" panose="02010609060101010101" charset="-122"/>
                <a:sym typeface="+mn-ea"/>
              </a:rPr>
              <a:t>,</a:t>
            </a:r>
            <a:r>
              <a:rPr lang="zh-CN" altLang="en-US" sz="2400" dirty="0">
                <a:latin typeface="楷体" panose="02010609060101010101" charset="-122"/>
                <a:ea typeface="楷体" panose="02010609060101010101" charset="-122"/>
                <a:cs typeface="楷体" panose="02010609060101010101" charset="-122"/>
                <a:sym typeface="+mn-ea"/>
              </a:rPr>
              <a:t>单击“沿着路径运动”；</a:t>
            </a:r>
            <a:endParaRPr lang="zh-CN" altLang="en-US" sz="2400" dirty="0">
              <a:latin typeface="楷体" panose="02010609060101010101" charset="-122"/>
              <a:ea typeface="楷体" panose="02010609060101010101" charset="-122"/>
              <a:cs typeface="楷体" panose="02010609060101010101" charset="-122"/>
              <a:sym typeface="+mn-ea"/>
            </a:endParaRPr>
          </a:p>
        </p:txBody>
      </p:sp>
      <p:sp>
        <p:nvSpPr>
          <p:cNvPr id="6" name="文本框 5"/>
          <p:cNvSpPr txBox="1"/>
          <p:nvPr/>
        </p:nvSpPr>
        <p:spPr>
          <a:xfrm>
            <a:off x="523875" y="4797425"/>
            <a:ext cx="6096000" cy="1198880"/>
          </a:xfrm>
          <a:prstGeom prst="rect">
            <a:avLst/>
          </a:prstGeom>
          <a:noFill/>
        </p:spPr>
        <p:txBody>
          <a:bodyPr wrap="square" rtlCol="0" anchor="t">
            <a:spAutoFit/>
          </a:bodyPr>
          <a:lstStyle/>
          <a:p>
            <a:pPr algn="l"/>
            <a:r>
              <a:rPr lang="en-US" altLang="zh-CN" sz="2400" b="1" dirty="0">
                <a:latin typeface="楷体" panose="02010609060101010101" charset="-122"/>
                <a:ea typeface="楷体" panose="02010609060101010101" charset="-122"/>
                <a:cs typeface="楷体" panose="02010609060101010101" charset="-122"/>
                <a:sym typeface="+mn-ea"/>
              </a:rPr>
              <a:t>4</a:t>
            </a:r>
            <a:r>
              <a:rPr lang="zh-CN" altLang="en-US" sz="2400" b="1" dirty="0">
                <a:latin typeface="楷体" panose="02010609060101010101" charset="-122"/>
                <a:ea typeface="楷体" panose="02010609060101010101" charset="-122"/>
                <a:cs typeface="楷体" panose="02010609060101010101" charset="-122"/>
                <a:sym typeface="+mn-ea"/>
              </a:rPr>
              <a:t>轨迹完成后，接下来完善一下程序，需要添加轨迹起始接近点、轨迹结束离开点以及安全位置</a:t>
            </a:r>
            <a:r>
              <a:rPr lang="en-US" altLang="zh-CN" sz="2400" b="1" dirty="0">
                <a:latin typeface="楷体" panose="02010609060101010101" charset="-122"/>
                <a:ea typeface="楷体" panose="02010609060101010101" charset="-122"/>
                <a:cs typeface="楷体" panose="02010609060101010101" charset="-122"/>
                <a:sym typeface="+mn-ea"/>
              </a:rPr>
              <a:t>HOME</a:t>
            </a:r>
            <a:r>
              <a:rPr lang="zh-CN" altLang="en-US" sz="2400" b="1" dirty="0">
                <a:latin typeface="楷体" panose="02010609060101010101" charset="-122"/>
                <a:ea typeface="楷体" panose="02010609060101010101" charset="-122"/>
                <a:cs typeface="楷体" panose="02010609060101010101" charset="-122"/>
                <a:sym typeface="+mn-ea"/>
              </a:rPr>
              <a:t>点。设置后如图所示</a:t>
            </a:r>
            <a:endParaRPr lang="zh-CN" altLang="en-US" sz="2400" b="1" dirty="0">
              <a:latin typeface="楷体" panose="02010609060101010101" charset="-122"/>
              <a:ea typeface="楷体" panose="02010609060101010101" charset="-122"/>
              <a:cs typeface="楷体" panose="02010609060101010101" charset="-122"/>
              <a:sym typeface="+mn-ea"/>
            </a:endParaRPr>
          </a:p>
        </p:txBody>
      </p:sp>
      <p:pic>
        <p:nvPicPr>
          <p:cNvPr id="7" name="图片 6"/>
          <p:cNvPicPr>
            <a:picLocks noChangeAspect="1"/>
          </p:cNvPicPr>
          <p:nvPr>
            <p:custDataLst>
              <p:tags r:id="rId4"/>
            </p:custDataLst>
          </p:nvPr>
        </p:nvPicPr>
        <p:blipFill>
          <a:blip r:embed="rId5"/>
          <a:srcRect r="31407"/>
          <a:stretch>
            <a:fillRect/>
          </a:stretch>
        </p:blipFill>
        <p:spPr>
          <a:xfrm>
            <a:off x="6600190" y="1844675"/>
            <a:ext cx="5467985" cy="4572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flipH="1">
            <a:off x="6882130" y="2534919"/>
            <a:ext cx="5309870" cy="4178300"/>
          </a:xfrm>
          <a:prstGeom prst="ellipse">
            <a:avLst/>
          </a:prstGeom>
        </p:spPr>
      </p:pic>
      <p:sp>
        <p:nvSpPr>
          <p:cNvPr id="10242" name="文本框 2"/>
          <p:cNvSpPr txBox="1"/>
          <p:nvPr/>
        </p:nvSpPr>
        <p:spPr>
          <a:xfrm>
            <a:off x="695325" y="0"/>
            <a:ext cx="3062288" cy="644525"/>
          </a:xfrm>
          <a:prstGeom prst="rect">
            <a:avLst/>
          </a:prstGeom>
          <a:noFill/>
          <a:ln w="9525">
            <a:noFill/>
          </a:ln>
        </p:spPr>
        <p:txBody>
          <a:bodyPr wrap="square" anchor="t" anchorCtr="0">
            <a:spAutoFit/>
          </a:bodyPr>
          <a:lstStyle/>
          <a:p>
            <a:r>
              <a:rPr lang="zh-CN" altLang="en-US" sz="2400" b="1">
                <a:solidFill>
                  <a:srgbClr val="0070C0"/>
                </a:solidFill>
                <a:latin typeface="新宋体" panose="02010609030101010101" charset="-122"/>
                <a:ea typeface="新宋体" panose="02010609030101010101" charset="-122"/>
              </a:rPr>
              <a:t>深圳市宝山技工学校</a:t>
            </a:r>
            <a:endParaRPr lang="zh-CN" altLang="en-US" sz="2400" b="1">
              <a:solidFill>
                <a:srgbClr val="0070C0"/>
              </a:solidFill>
              <a:latin typeface="Arial" panose="020B0604020202020204" pitchFamily="34" charset="0"/>
              <a:ea typeface="宋体" panose="02010600030101010101" pitchFamily="2" charset="-122"/>
            </a:endParaRPr>
          </a:p>
          <a:p>
            <a:r>
              <a:rPr lang="en-US" altLang="zh-CN" sz="1200" i="1">
                <a:solidFill>
                  <a:srgbClr val="0070C0"/>
                </a:solidFill>
                <a:latin typeface="Arial" panose="020B0604020202020204" pitchFamily="34" charset="0"/>
                <a:ea typeface="宋体" panose="02010600030101010101" pitchFamily="2" charset="-122"/>
              </a:rPr>
              <a:t>Shenzhen Baoshan Technlcal School</a:t>
            </a:r>
            <a:endParaRPr lang="en-US" altLang="zh-CN" sz="1200" i="1">
              <a:solidFill>
                <a:srgbClr val="0070C0"/>
              </a:solidFill>
              <a:latin typeface="Arial" panose="020B0604020202020204" pitchFamily="34" charset="0"/>
              <a:ea typeface="宋体" panose="02010600030101010101" pitchFamily="2" charset="-122"/>
            </a:endParaRPr>
          </a:p>
        </p:txBody>
      </p:sp>
      <p:pic>
        <p:nvPicPr>
          <p:cNvPr id="10243" name="图片 3" descr="6b8708cbff3fdcecba2b531040b50f4"/>
          <p:cNvPicPr>
            <a:picLocks noChangeAspect="1"/>
          </p:cNvPicPr>
          <p:nvPr/>
        </p:nvPicPr>
        <p:blipFill>
          <a:blip r:embed="rId3"/>
          <a:stretch>
            <a:fillRect/>
          </a:stretch>
        </p:blipFill>
        <p:spPr>
          <a:xfrm>
            <a:off x="0" y="44450"/>
            <a:ext cx="655638" cy="655638"/>
          </a:xfrm>
          <a:prstGeom prst="rect">
            <a:avLst/>
          </a:prstGeom>
          <a:noFill/>
          <a:ln w="9525">
            <a:noFill/>
          </a:ln>
        </p:spPr>
      </p:pic>
      <p:sp>
        <p:nvSpPr>
          <p:cNvPr id="10244" name="文本框 2"/>
          <p:cNvSpPr txBox="1"/>
          <p:nvPr>
            <p:custDataLst>
              <p:tags r:id="rId4"/>
            </p:custDataLst>
          </p:nvPr>
        </p:nvSpPr>
        <p:spPr>
          <a:xfrm>
            <a:off x="911225" y="1196975"/>
            <a:ext cx="1512888" cy="644525"/>
          </a:xfrm>
          <a:prstGeom prst="rect">
            <a:avLst/>
          </a:prstGeom>
          <a:noFill/>
          <a:ln w="9525">
            <a:noFill/>
          </a:ln>
        </p:spPr>
        <p:txBody>
          <a:bodyPr wrap="square" anchor="t" anchorCtr="0">
            <a:spAutoFit/>
          </a:bodyPr>
          <a:lstStyle/>
          <a:p>
            <a:r>
              <a:rPr lang="zh-CN" altLang="en-US" sz="3600" b="1" dirty="0">
                <a:solidFill>
                  <a:srgbClr val="0070C0"/>
                </a:solidFill>
                <a:latin typeface="楷体" panose="02010609060101010101" charset="-122"/>
                <a:ea typeface="楷体" panose="02010609060101010101" charset="-122"/>
              </a:rPr>
              <a:t>小结</a:t>
            </a:r>
            <a:r>
              <a:rPr lang="en-US" altLang="zh-CN" sz="3600" b="1" dirty="0">
                <a:solidFill>
                  <a:srgbClr val="0070C0"/>
                </a:solidFill>
                <a:latin typeface="楷体" panose="02010609060101010101" charset="-122"/>
                <a:ea typeface="楷体" panose="02010609060101010101" charset="-122"/>
              </a:rPr>
              <a:t>:</a:t>
            </a:r>
            <a:endParaRPr lang="en-US" altLang="zh-CN" sz="3600" b="1" dirty="0">
              <a:solidFill>
                <a:srgbClr val="0070C0"/>
              </a:solidFill>
              <a:latin typeface="楷体" panose="02010609060101010101" charset="-122"/>
              <a:ea typeface="楷体" panose="02010609060101010101" charset="-122"/>
            </a:endParaRPr>
          </a:p>
        </p:txBody>
      </p:sp>
      <p:sp>
        <p:nvSpPr>
          <p:cNvPr id="10245" name="文本框 2"/>
          <p:cNvSpPr txBox="1"/>
          <p:nvPr/>
        </p:nvSpPr>
        <p:spPr>
          <a:xfrm>
            <a:off x="1219200" y="1873250"/>
            <a:ext cx="7293610" cy="2122805"/>
          </a:xfrm>
          <a:prstGeom prst="rect">
            <a:avLst/>
          </a:prstGeom>
          <a:noFill/>
          <a:ln w="9525">
            <a:noFill/>
          </a:ln>
        </p:spPr>
        <p:txBody>
          <a:bodyPr wrap="square" anchor="t" anchorCtr="0">
            <a:spAutoFit/>
          </a:bodyPr>
          <a:lstStyle/>
          <a:p>
            <a:pPr>
              <a:buNone/>
            </a:pPr>
            <a:r>
              <a:rPr lang="zh-CN" altLang="en-US" sz="2400" dirty="0">
                <a:latin typeface="楷体" panose="02010609060101010101" charset="-122"/>
                <a:ea typeface="楷体" panose="02010609060101010101" charset="-122"/>
                <a:sym typeface="+mn-ea"/>
              </a:rPr>
              <a:t>在生成自动路径中，最为关键的三步是</a:t>
            </a:r>
            <a:r>
              <a:rPr lang="zh-CN" altLang="en-US" sz="2400" dirty="0">
                <a:latin typeface="楷体" panose="02010609060101010101" charset="-122"/>
                <a:ea typeface="楷体" panose="02010609060101010101" charset="-122"/>
                <a:sym typeface="+mn-ea"/>
              </a:rPr>
              <a:t>选择图形曲线，目标点调整，轴配置调整。</a:t>
            </a:r>
            <a:endParaRPr lang="zh-CN" altLang="en-US" sz="2400" dirty="0">
              <a:latin typeface="楷体" panose="02010609060101010101" charset="-122"/>
              <a:ea typeface="楷体" panose="02010609060101010101" charset="-122"/>
            </a:endParaRPr>
          </a:p>
          <a:p>
            <a:pPr marL="342900" indent="-342900">
              <a:lnSpc>
                <a:spcPct val="150000"/>
              </a:lnSpc>
              <a:buFont typeface="Arial" panose="020B0604020202020204" pitchFamily="34" charset="0"/>
              <a:buChar char="•"/>
            </a:pPr>
            <a:r>
              <a:rPr lang="zh-CN" altLang="en-US" sz="2400" dirty="0">
                <a:latin typeface="楷体" panose="02010609060101010101" charset="-122"/>
                <a:ea typeface="楷体" panose="02010609060101010101" charset="-122"/>
                <a:sym typeface="+mn-ea"/>
              </a:rPr>
              <a:t>图形曲线：</a:t>
            </a:r>
            <a:endParaRPr lang="en-US" altLang="zh-CN" sz="2400" dirty="0">
              <a:latin typeface="楷体" panose="02010609060101010101" charset="-122"/>
              <a:ea typeface="楷体" panose="02010609060101010101" charset="-122"/>
            </a:endParaRPr>
          </a:p>
          <a:p>
            <a:pPr marL="342900" indent="-342900">
              <a:buFont typeface="Arial" panose="020B0604020202020204" pitchFamily="34" charset="0"/>
              <a:buChar char="•"/>
            </a:pPr>
            <a:r>
              <a:rPr lang="zh-CN" altLang="en-US" sz="2400" dirty="0">
                <a:latin typeface="楷体" panose="02010609060101010101" charset="-122"/>
                <a:ea typeface="楷体" panose="02010609060101010101" charset="-122"/>
                <a:sym typeface="+mn-ea"/>
              </a:rPr>
              <a:t>目标点调整：</a:t>
            </a:r>
            <a:endParaRPr lang="en-US" altLang="zh-CN" sz="2400" dirty="0">
              <a:latin typeface="楷体" panose="02010609060101010101" charset="-122"/>
              <a:ea typeface="楷体" panose="02010609060101010101" charset="-122"/>
            </a:endParaRPr>
          </a:p>
          <a:p>
            <a:pPr marL="342900" indent="-342900">
              <a:buFont typeface="Arial" panose="020B0604020202020204" pitchFamily="34" charset="0"/>
              <a:buChar char="•"/>
            </a:pPr>
            <a:r>
              <a:rPr lang="zh-CN" altLang="en-US" sz="2400" dirty="0">
                <a:latin typeface="楷体" panose="02010609060101010101" charset="-122"/>
                <a:ea typeface="楷体" panose="02010609060101010101" charset="-122"/>
                <a:sym typeface="+mn-ea"/>
              </a:rPr>
              <a:t>轴配置调整：</a:t>
            </a:r>
            <a:endParaRPr lang="zh-CN" altLang="en-US" sz="2400">
              <a:latin typeface="楷体" panose="02010609060101010101" charset="-122"/>
              <a:ea typeface="楷体" panose="02010609060101010101" charset="-122"/>
            </a:endParaRPr>
          </a:p>
        </p:txBody>
      </p:sp>
      <p:sp>
        <p:nvSpPr>
          <p:cNvPr id="5" name="流程图: 过程 4"/>
          <p:cNvSpPr/>
          <p:nvPr>
            <p:custDataLst>
              <p:tags r:id="rId5"/>
            </p:custDataLst>
          </p:nvPr>
        </p:nvSpPr>
        <p:spPr>
          <a:xfrm>
            <a:off x="0" y="700088"/>
            <a:ext cx="12192000" cy="85725"/>
          </a:xfrm>
          <a:prstGeom prst="flowChartProcess">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flipH="1">
            <a:off x="6882130" y="2534919"/>
            <a:ext cx="5309870" cy="4178300"/>
          </a:xfrm>
          <a:prstGeom prst="ellipse">
            <a:avLst/>
          </a:prstGeom>
        </p:spPr>
      </p:pic>
      <p:sp>
        <p:nvSpPr>
          <p:cNvPr id="11266" name="文本框 2"/>
          <p:cNvSpPr txBox="1"/>
          <p:nvPr/>
        </p:nvSpPr>
        <p:spPr>
          <a:xfrm>
            <a:off x="695325" y="0"/>
            <a:ext cx="3062288" cy="644525"/>
          </a:xfrm>
          <a:prstGeom prst="rect">
            <a:avLst/>
          </a:prstGeom>
          <a:noFill/>
          <a:ln w="9525">
            <a:noFill/>
          </a:ln>
        </p:spPr>
        <p:txBody>
          <a:bodyPr wrap="square" anchor="t" anchorCtr="0">
            <a:spAutoFit/>
          </a:bodyPr>
          <a:lstStyle/>
          <a:p>
            <a:r>
              <a:rPr lang="zh-CN" altLang="en-US" sz="2400" b="1">
                <a:solidFill>
                  <a:srgbClr val="0070C0"/>
                </a:solidFill>
                <a:latin typeface="新宋体" panose="02010609030101010101" charset="-122"/>
                <a:ea typeface="新宋体" panose="02010609030101010101" charset="-122"/>
              </a:rPr>
              <a:t>深圳市宝山技工学校</a:t>
            </a:r>
            <a:endParaRPr lang="zh-CN" altLang="en-US" sz="2400" b="1">
              <a:solidFill>
                <a:srgbClr val="0070C0"/>
              </a:solidFill>
              <a:latin typeface="Arial" panose="020B0604020202020204" pitchFamily="34" charset="0"/>
              <a:ea typeface="宋体" panose="02010600030101010101" pitchFamily="2" charset="-122"/>
            </a:endParaRPr>
          </a:p>
          <a:p>
            <a:r>
              <a:rPr lang="en-US" altLang="zh-CN" sz="1200" i="1">
                <a:solidFill>
                  <a:srgbClr val="0070C0"/>
                </a:solidFill>
                <a:latin typeface="Arial" panose="020B0604020202020204" pitchFamily="34" charset="0"/>
                <a:ea typeface="宋体" panose="02010600030101010101" pitchFamily="2" charset="-122"/>
              </a:rPr>
              <a:t>Shenzhen Baoshan Technlcal School</a:t>
            </a:r>
            <a:endParaRPr lang="en-US" altLang="zh-CN" sz="1200" i="1">
              <a:solidFill>
                <a:srgbClr val="0070C0"/>
              </a:solidFill>
              <a:latin typeface="Arial" panose="020B0604020202020204" pitchFamily="34" charset="0"/>
              <a:ea typeface="宋体" panose="02010600030101010101" pitchFamily="2" charset="-122"/>
            </a:endParaRPr>
          </a:p>
        </p:txBody>
      </p:sp>
      <p:pic>
        <p:nvPicPr>
          <p:cNvPr id="11267" name="图片 3" descr="6b8708cbff3fdcecba2b531040b50f4"/>
          <p:cNvPicPr>
            <a:picLocks noChangeAspect="1"/>
          </p:cNvPicPr>
          <p:nvPr/>
        </p:nvPicPr>
        <p:blipFill>
          <a:blip r:embed="rId3"/>
          <a:stretch>
            <a:fillRect/>
          </a:stretch>
        </p:blipFill>
        <p:spPr>
          <a:xfrm>
            <a:off x="0" y="44450"/>
            <a:ext cx="655638" cy="655638"/>
          </a:xfrm>
          <a:prstGeom prst="rect">
            <a:avLst/>
          </a:prstGeom>
          <a:noFill/>
          <a:ln w="9525">
            <a:noFill/>
          </a:ln>
        </p:spPr>
      </p:pic>
      <p:sp>
        <p:nvSpPr>
          <p:cNvPr id="11268" name="文本框 2"/>
          <p:cNvSpPr txBox="1"/>
          <p:nvPr>
            <p:custDataLst>
              <p:tags r:id="rId4"/>
            </p:custDataLst>
          </p:nvPr>
        </p:nvSpPr>
        <p:spPr>
          <a:xfrm>
            <a:off x="911225" y="1196975"/>
            <a:ext cx="1512888" cy="644525"/>
          </a:xfrm>
          <a:prstGeom prst="rect">
            <a:avLst/>
          </a:prstGeom>
          <a:noFill/>
          <a:ln w="9525">
            <a:noFill/>
          </a:ln>
        </p:spPr>
        <p:txBody>
          <a:bodyPr wrap="square" anchor="t" anchorCtr="0">
            <a:spAutoFit/>
          </a:bodyPr>
          <a:lstStyle/>
          <a:p>
            <a:r>
              <a:rPr lang="zh-CN" altLang="en-US" sz="3600" b="1" dirty="0">
                <a:solidFill>
                  <a:srgbClr val="0070C0"/>
                </a:solidFill>
                <a:latin typeface="楷体" panose="02010609060101010101" charset="-122"/>
                <a:ea typeface="楷体" panose="02010609060101010101" charset="-122"/>
              </a:rPr>
              <a:t>思考</a:t>
            </a:r>
            <a:endParaRPr lang="zh-CN" altLang="en-US" sz="3600" b="1" dirty="0">
              <a:solidFill>
                <a:srgbClr val="0070C0"/>
              </a:solidFill>
              <a:latin typeface="楷体" panose="02010609060101010101" charset="-122"/>
              <a:ea typeface="楷体" panose="02010609060101010101" charset="-122"/>
            </a:endParaRPr>
          </a:p>
        </p:txBody>
      </p:sp>
      <p:sp>
        <p:nvSpPr>
          <p:cNvPr id="11269" name="文本框 2"/>
          <p:cNvSpPr txBox="1"/>
          <p:nvPr/>
        </p:nvSpPr>
        <p:spPr>
          <a:xfrm>
            <a:off x="1056005" y="1773555"/>
            <a:ext cx="9751695" cy="2861310"/>
          </a:xfrm>
          <a:prstGeom prst="rect">
            <a:avLst/>
          </a:prstGeom>
          <a:noFill/>
          <a:ln w="9525">
            <a:noFill/>
          </a:ln>
        </p:spPr>
        <p:txBody>
          <a:bodyPr wrap="square" anchor="t" anchorCtr="0">
            <a:spAutoFit/>
          </a:bodyPr>
          <a:lstStyle/>
          <a:p>
            <a:pPr indent="457200">
              <a:lnSpc>
                <a:spcPct val="150000"/>
              </a:lnSpc>
              <a:buNone/>
            </a:pPr>
            <a:r>
              <a:rPr lang="zh-CN" altLang="en-US" sz="2400" dirty="0">
                <a:latin typeface="楷体" panose="02010609060101010101" charset="-122"/>
                <a:ea typeface="楷体" panose="02010609060101010101" charset="-122"/>
                <a:cs typeface="楷体" panose="02010609060101010101" charset="-122"/>
                <a:sym typeface="+mn-ea"/>
              </a:rPr>
              <a:t>配置过程中，可能出现“无法跳转，检查轴配置”的问题。可通过什么方法更改？</a:t>
            </a:r>
            <a:endParaRPr lang="en-US" altLang="zh-CN" sz="2400" dirty="0">
              <a:latin typeface="楷体" panose="02010609060101010101" charset="-122"/>
              <a:ea typeface="楷体" panose="02010609060101010101" charset="-122"/>
              <a:cs typeface="楷体" panose="02010609060101010101" charset="-122"/>
            </a:endParaRPr>
          </a:p>
          <a:p>
            <a:pPr indent="457200">
              <a:lnSpc>
                <a:spcPct val="150000"/>
              </a:lnSpc>
              <a:buNone/>
            </a:pPr>
            <a:r>
              <a:rPr lang="en-US" altLang="zh-CN" sz="2400" dirty="0">
                <a:latin typeface="楷体" panose="02010609060101010101" charset="-122"/>
                <a:ea typeface="楷体" panose="02010609060101010101" charset="-122"/>
                <a:cs typeface="楷体" panose="02010609060101010101" charset="-122"/>
                <a:sym typeface="+mn-ea"/>
              </a:rPr>
              <a:t>1.</a:t>
            </a:r>
            <a:r>
              <a:rPr lang="zh-CN" altLang="en-US" sz="2400" dirty="0">
                <a:latin typeface="楷体" panose="02010609060101010101" charset="-122"/>
                <a:ea typeface="楷体" panose="02010609060101010101" charset="-122"/>
                <a:cs typeface="楷体" panose="02010609060101010101" charset="-122"/>
                <a:sym typeface="+mn-ea"/>
              </a:rPr>
              <a:t>轨迹起始点尝试使用不同的轴配置参数。</a:t>
            </a:r>
            <a:endParaRPr lang="en-US" altLang="zh-CN" sz="2400" dirty="0">
              <a:latin typeface="楷体" panose="02010609060101010101" charset="-122"/>
              <a:ea typeface="楷体" panose="02010609060101010101" charset="-122"/>
              <a:cs typeface="楷体" panose="02010609060101010101" charset="-122"/>
            </a:endParaRPr>
          </a:p>
          <a:p>
            <a:pPr indent="457200">
              <a:lnSpc>
                <a:spcPct val="150000"/>
              </a:lnSpc>
              <a:buNone/>
            </a:pPr>
            <a:r>
              <a:rPr lang="en-US" altLang="zh-CN" sz="2400" dirty="0">
                <a:latin typeface="楷体" panose="02010609060101010101" charset="-122"/>
                <a:ea typeface="楷体" panose="02010609060101010101" charset="-122"/>
                <a:cs typeface="楷体" panose="02010609060101010101" charset="-122"/>
                <a:sym typeface="+mn-ea"/>
              </a:rPr>
              <a:t>2.</a:t>
            </a:r>
            <a:r>
              <a:rPr lang="zh-CN" altLang="en-US" sz="2400" dirty="0">
                <a:latin typeface="楷体" panose="02010609060101010101" charset="-122"/>
                <a:ea typeface="楷体" panose="02010609060101010101" charset="-122"/>
                <a:cs typeface="楷体" panose="02010609060101010101" charset="-122"/>
                <a:sym typeface="+mn-ea"/>
              </a:rPr>
              <a:t>尝试更改轨迹起始点位置。</a:t>
            </a:r>
            <a:endParaRPr lang="en-US" altLang="zh-CN" sz="2400" dirty="0">
              <a:latin typeface="楷体" panose="02010609060101010101" charset="-122"/>
              <a:ea typeface="楷体" panose="02010609060101010101" charset="-122"/>
              <a:cs typeface="楷体" panose="02010609060101010101" charset="-122"/>
            </a:endParaRPr>
          </a:p>
          <a:p>
            <a:pPr indent="457200">
              <a:lnSpc>
                <a:spcPct val="150000"/>
              </a:lnSpc>
              <a:buNone/>
            </a:pPr>
            <a:r>
              <a:rPr lang="en-US" altLang="zh-CN" sz="2400" dirty="0">
                <a:latin typeface="楷体" panose="02010609060101010101" charset="-122"/>
                <a:ea typeface="楷体" panose="02010609060101010101" charset="-122"/>
                <a:cs typeface="楷体" panose="02010609060101010101" charset="-122"/>
                <a:sym typeface="+mn-ea"/>
              </a:rPr>
              <a:t>3.SingArea</a:t>
            </a:r>
            <a:r>
              <a:rPr lang="zh-CN" altLang="en-US" sz="2400" dirty="0">
                <a:latin typeface="楷体" panose="02010609060101010101" charset="-122"/>
                <a:ea typeface="楷体" panose="02010609060101010101" charset="-122"/>
                <a:cs typeface="楷体" panose="02010609060101010101" charset="-122"/>
                <a:sym typeface="+mn-ea"/>
              </a:rPr>
              <a:t>、</a:t>
            </a:r>
            <a:r>
              <a:rPr lang="en-US" altLang="zh-CN" sz="2400" dirty="0" err="1">
                <a:latin typeface="楷体" panose="02010609060101010101" charset="-122"/>
                <a:ea typeface="楷体" panose="02010609060101010101" charset="-122"/>
                <a:cs typeface="楷体" panose="02010609060101010101" charset="-122"/>
                <a:sym typeface="+mn-ea"/>
              </a:rPr>
              <a:t>ConfL</a:t>
            </a:r>
            <a:r>
              <a:rPr lang="zh-CN" altLang="en-US" sz="2400" dirty="0">
                <a:latin typeface="楷体" panose="02010609060101010101" charset="-122"/>
                <a:ea typeface="楷体" panose="02010609060101010101" charset="-122"/>
                <a:cs typeface="楷体" panose="02010609060101010101" charset="-122"/>
                <a:sym typeface="+mn-ea"/>
              </a:rPr>
              <a:t>、</a:t>
            </a:r>
            <a:r>
              <a:rPr lang="en-US" altLang="zh-CN" sz="2400" dirty="0" err="1">
                <a:latin typeface="楷体" panose="02010609060101010101" charset="-122"/>
                <a:ea typeface="楷体" panose="02010609060101010101" charset="-122"/>
                <a:cs typeface="楷体" panose="02010609060101010101" charset="-122"/>
                <a:sym typeface="+mn-ea"/>
              </a:rPr>
              <a:t>ConfJ</a:t>
            </a:r>
            <a:r>
              <a:rPr lang="zh-CN" altLang="en-US" sz="2400" dirty="0">
                <a:latin typeface="楷体" panose="02010609060101010101" charset="-122"/>
                <a:ea typeface="楷体" panose="02010609060101010101" charset="-122"/>
                <a:cs typeface="楷体" panose="02010609060101010101" charset="-122"/>
                <a:sym typeface="+mn-ea"/>
              </a:rPr>
              <a:t>等指令的运用。</a:t>
            </a:r>
            <a:endParaRPr lang="en-US" altLang="zh-CN" sz="2400" dirty="0" err="1">
              <a:latin typeface="楷体" panose="02010609060101010101" charset="-122"/>
              <a:ea typeface="楷体" panose="02010609060101010101" charset="-122"/>
              <a:cs typeface="楷体" panose="02010609060101010101" charset="-122"/>
              <a:sym typeface="+mn-ea"/>
            </a:endParaRPr>
          </a:p>
        </p:txBody>
      </p:sp>
      <p:sp>
        <p:nvSpPr>
          <p:cNvPr id="5" name="流程图: 过程 4"/>
          <p:cNvSpPr/>
          <p:nvPr>
            <p:custDataLst>
              <p:tags r:id="rId5"/>
            </p:custDataLst>
          </p:nvPr>
        </p:nvSpPr>
        <p:spPr>
          <a:xfrm>
            <a:off x="0" y="700088"/>
            <a:ext cx="12192000" cy="85725"/>
          </a:xfrm>
          <a:prstGeom prst="flowChartProcess">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文本框 2"/>
          <p:cNvSpPr txBox="1"/>
          <p:nvPr/>
        </p:nvSpPr>
        <p:spPr>
          <a:xfrm>
            <a:off x="695325" y="0"/>
            <a:ext cx="3062288" cy="644525"/>
          </a:xfrm>
          <a:prstGeom prst="rect">
            <a:avLst/>
          </a:prstGeom>
          <a:noFill/>
          <a:ln w="9525">
            <a:noFill/>
          </a:ln>
        </p:spPr>
        <p:txBody>
          <a:bodyPr wrap="square" anchor="t" anchorCtr="0">
            <a:spAutoFit/>
          </a:bodyPr>
          <a:lstStyle/>
          <a:p>
            <a:r>
              <a:rPr lang="zh-CN" altLang="en-US" sz="2400" b="1">
                <a:solidFill>
                  <a:srgbClr val="0070C0"/>
                </a:solidFill>
                <a:latin typeface="新宋体" panose="02010609030101010101" charset="-122"/>
                <a:ea typeface="新宋体" panose="02010609030101010101" charset="-122"/>
              </a:rPr>
              <a:t>深圳市宝山技工学校</a:t>
            </a:r>
            <a:endParaRPr lang="zh-CN" altLang="en-US" sz="2400" b="1">
              <a:solidFill>
                <a:srgbClr val="0070C0"/>
              </a:solidFill>
              <a:latin typeface="Arial" panose="020B0604020202020204" pitchFamily="34" charset="0"/>
              <a:ea typeface="宋体" panose="02010600030101010101" pitchFamily="2" charset="-122"/>
            </a:endParaRPr>
          </a:p>
          <a:p>
            <a:r>
              <a:rPr lang="en-US" altLang="zh-CN" sz="1200" i="1">
                <a:solidFill>
                  <a:srgbClr val="0070C0"/>
                </a:solidFill>
                <a:latin typeface="Arial" panose="020B0604020202020204" pitchFamily="34" charset="0"/>
                <a:ea typeface="宋体" panose="02010600030101010101" pitchFamily="2" charset="-122"/>
              </a:rPr>
              <a:t>Shenzhen Baoshan Technlcal School</a:t>
            </a:r>
            <a:endParaRPr lang="en-US" altLang="zh-CN" sz="1200" i="1">
              <a:solidFill>
                <a:srgbClr val="0070C0"/>
              </a:solidFill>
              <a:latin typeface="Arial" panose="020B0604020202020204" pitchFamily="34" charset="0"/>
              <a:ea typeface="宋体" panose="02010600030101010101" pitchFamily="2" charset="-122"/>
            </a:endParaRPr>
          </a:p>
        </p:txBody>
      </p:sp>
      <p:pic>
        <p:nvPicPr>
          <p:cNvPr id="16387" name="图片 3" descr="6b8708cbff3fdcecba2b531040b50f4"/>
          <p:cNvPicPr>
            <a:picLocks noChangeAspect="1"/>
          </p:cNvPicPr>
          <p:nvPr>
            <p:custDataLst>
              <p:tags r:id="rId1"/>
            </p:custDataLst>
          </p:nvPr>
        </p:nvPicPr>
        <p:blipFill>
          <a:blip r:embed="rId2"/>
          <a:stretch>
            <a:fillRect/>
          </a:stretch>
        </p:blipFill>
        <p:spPr>
          <a:xfrm>
            <a:off x="0" y="44450"/>
            <a:ext cx="655638" cy="655638"/>
          </a:xfrm>
          <a:prstGeom prst="rect">
            <a:avLst/>
          </a:prstGeom>
          <a:noFill/>
          <a:ln w="9525">
            <a:noFill/>
          </a:ln>
        </p:spPr>
      </p:pic>
      <p:pic>
        <p:nvPicPr>
          <p:cNvPr id="2" name="图片 1"/>
          <p:cNvPicPr>
            <a:picLocks noChangeAspect="1"/>
          </p:cNvPicPr>
          <p:nvPr>
            <p:custDataLst>
              <p:tags r:id="rId3"/>
            </p:custDataLst>
          </p:nvPr>
        </p:nvPicPr>
        <p:blipFill>
          <a:blip r:embed="rId4"/>
          <a:stretch>
            <a:fillRect/>
          </a:stretch>
        </p:blipFill>
        <p:spPr>
          <a:xfrm flipH="1">
            <a:off x="6882130" y="2534919"/>
            <a:ext cx="5309870" cy="4178300"/>
          </a:xfrm>
          <a:prstGeom prst="ellipse">
            <a:avLst/>
          </a:prstGeom>
        </p:spPr>
      </p:pic>
      <p:sp>
        <p:nvSpPr>
          <p:cNvPr id="5" name="流程图: 过程 4"/>
          <p:cNvSpPr/>
          <p:nvPr>
            <p:custDataLst>
              <p:tags r:id="rId5"/>
            </p:custDataLst>
          </p:nvPr>
        </p:nvSpPr>
        <p:spPr>
          <a:xfrm>
            <a:off x="0" y="700088"/>
            <a:ext cx="12192000" cy="85725"/>
          </a:xfrm>
          <a:prstGeom prst="flowChartProcess">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3" name="椭圆 2"/>
          <p:cNvSpPr/>
          <p:nvPr/>
        </p:nvSpPr>
        <p:spPr>
          <a:xfrm>
            <a:off x="1919605" y="2275205"/>
            <a:ext cx="1753235" cy="1527175"/>
          </a:xfrm>
          <a:prstGeom prst="ellipse">
            <a:avLst/>
          </a:prstGeom>
          <a:effectLst>
            <a:innerShdw blurRad="63500" dist="50800" dir="2700000">
              <a:prstClr val="black">
                <a:alpha val="50000"/>
              </a:prstClr>
            </a:innerShdw>
          </a:effectLst>
          <a:scene3d>
            <a:camera prst="obliqueBottomLeft"/>
            <a:lightRig rig="threePt" dir="t"/>
          </a:scene3d>
        </p:spPr>
        <p:style>
          <a:lnRef idx="0">
            <a:schemeClr val="accent3"/>
          </a:lnRef>
          <a:fillRef idx="3">
            <a:schemeClr val="accent3"/>
          </a:fillRef>
          <a:effectRef idx="3">
            <a:schemeClr val="accent3"/>
          </a:effectRef>
          <a:fontRef idx="minor">
            <a:schemeClr val="lt1"/>
          </a:fontRef>
        </p:style>
        <p:txBody>
          <a:bodyPr rtlCol="0" anchor="ctr"/>
          <a:lstStyle/>
          <a:p>
            <a:pPr algn="ctr"/>
            <a:r>
              <a:rPr lang="zh-CN" altLang="en-US" sz="7200" b="1">
                <a:solidFill>
                  <a:srgbClr val="0070C0"/>
                </a:solidFill>
              </a:rPr>
              <a:t>谢</a:t>
            </a:r>
            <a:endParaRPr lang="zh-CN" altLang="en-US" sz="7200" b="1">
              <a:solidFill>
                <a:srgbClr val="0070C0"/>
              </a:solidFill>
            </a:endParaRPr>
          </a:p>
        </p:txBody>
      </p:sp>
      <p:sp>
        <p:nvSpPr>
          <p:cNvPr id="4" name="椭圆 3"/>
          <p:cNvSpPr/>
          <p:nvPr>
            <p:custDataLst>
              <p:tags r:id="rId6"/>
            </p:custDataLst>
          </p:nvPr>
        </p:nvSpPr>
        <p:spPr>
          <a:xfrm>
            <a:off x="3504565" y="2275205"/>
            <a:ext cx="1753235" cy="1527175"/>
          </a:xfrm>
          <a:prstGeom prst="ellipse">
            <a:avLst/>
          </a:prstGeom>
          <a:effectLst>
            <a:innerShdw blurRad="63500" dist="50800" dir="2700000">
              <a:prstClr val="black">
                <a:alpha val="50000"/>
              </a:prstClr>
            </a:innerShdw>
          </a:effectLst>
          <a:scene3d>
            <a:camera prst="obliqueBottomLeft"/>
            <a:lightRig rig="threePt" dir="t"/>
          </a:scene3d>
        </p:spPr>
        <p:style>
          <a:lnRef idx="0">
            <a:schemeClr val="accent3"/>
          </a:lnRef>
          <a:fillRef idx="3">
            <a:schemeClr val="accent3"/>
          </a:fillRef>
          <a:effectRef idx="3">
            <a:schemeClr val="accent3"/>
          </a:effectRef>
          <a:fontRef idx="minor">
            <a:schemeClr val="lt1"/>
          </a:fontRef>
        </p:style>
        <p:txBody>
          <a:bodyPr rtlCol="0" anchor="ctr"/>
          <a:lstStyle/>
          <a:p>
            <a:pPr algn="ctr"/>
            <a:r>
              <a:rPr lang="zh-CN" altLang="en-US" sz="7200" b="1">
                <a:solidFill>
                  <a:srgbClr val="0070C0"/>
                </a:solidFill>
              </a:rPr>
              <a:t>谢</a:t>
            </a:r>
            <a:endParaRPr lang="zh-CN" altLang="en-US" sz="7200" b="1">
              <a:solidFill>
                <a:srgbClr val="0070C0"/>
              </a:solidFill>
            </a:endParaRPr>
          </a:p>
        </p:txBody>
      </p:sp>
      <p:sp>
        <p:nvSpPr>
          <p:cNvPr id="6" name="椭圆 5"/>
          <p:cNvSpPr/>
          <p:nvPr>
            <p:custDataLst>
              <p:tags r:id="rId7"/>
            </p:custDataLst>
          </p:nvPr>
        </p:nvSpPr>
        <p:spPr>
          <a:xfrm>
            <a:off x="5089525" y="2275205"/>
            <a:ext cx="1753235" cy="1527175"/>
          </a:xfrm>
          <a:prstGeom prst="ellipse">
            <a:avLst/>
          </a:prstGeom>
          <a:effectLst>
            <a:innerShdw blurRad="63500" dist="50800" dir="2700000">
              <a:prstClr val="black">
                <a:alpha val="50000"/>
              </a:prstClr>
            </a:innerShdw>
          </a:effectLst>
          <a:scene3d>
            <a:camera prst="obliqueBottomLeft"/>
            <a:lightRig rig="threePt" dir="t"/>
          </a:scene3d>
        </p:spPr>
        <p:style>
          <a:lnRef idx="0">
            <a:schemeClr val="accent3"/>
          </a:lnRef>
          <a:fillRef idx="3">
            <a:schemeClr val="accent3"/>
          </a:fillRef>
          <a:effectRef idx="3">
            <a:schemeClr val="accent3"/>
          </a:effectRef>
          <a:fontRef idx="minor">
            <a:schemeClr val="lt1"/>
          </a:fontRef>
        </p:style>
        <p:txBody>
          <a:bodyPr rtlCol="0" anchor="ctr"/>
          <a:lstStyle/>
          <a:p>
            <a:pPr algn="ctr"/>
            <a:r>
              <a:rPr lang="zh-CN" altLang="en-US" sz="7200" b="1">
                <a:solidFill>
                  <a:srgbClr val="0070C0"/>
                </a:solidFill>
              </a:rPr>
              <a:t>观</a:t>
            </a:r>
            <a:endParaRPr lang="zh-CN" altLang="en-US" sz="7200" b="1">
              <a:solidFill>
                <a:srgbClr val="0070C0"/>
              </a:solidFill>
            </a:endParaRPr>
          </a:p>
        </p:txBody>
      </p:sp>
      <p:sp>
        <p:nvSpPr>
          <p:cNvPr id="7" name="椭圆 6"/>
          <p:cNvSpPr/>
          <p:nvPr>
            <p:custDataLst>
              <p:tags r:id="rId8"/>
            </p:custDataLst>
          </p:nvPr>
        </p:nvSpPr>
        <p:spPr>
          <a:xfrm>
            <a:off x="6674485" y="2275205"/>
            <a:ext cx="1753235" cy="1527175"/>
          </a:xfrm>
          <a:prstGeom prst="ellipse">
            <a:avLst/>
          </a:prstGeom>
          <a:effectLst>
            <a:innerShdw blurRad="63500" dist="50800" dir="2700000">
              <a:prstClr val="black">
                <a:alpha val="50000"/>
              </a:prstClr>
            </a:innerShdw>
          </a:effectLst>
          <a:scene3d>
            <a:camera prst="obliqueBottomLeft"/>
            <a:lightRig rig="threePt" dir="t"/>
          </a:scene3d>
        </p:spPr>
        <p:style>
          <a:lnRef idx="0">
            <a:schemeClr val="accent3"/>
          </a:lnRef>
          <a:fillRef idx="3">
            <a:schemeClr val="accent3"/>
          </a:fillRef>
          <a:effectRef idx="3">
            <a:schemeClr val="accent3"/>
          </a:effectRef>
          <a:fontRef idx="minor">
            <a:schemeClr val="lt1"/>
          </a:fontRef>
        </p:style>
        <p:txBody>
          <a:bodyPr rtlCol="0" anchor="ctr"/>
          <a:lstStyle/>
          <a:p>
            <a:pPr algn="ctr"/>
            <a:r>
              <a:rPr lang="zh-CN" altLang="en-US" sz="7200" b="1">
                <a:solidFill>
                  <a:srgbClr val="0070C0"/>
                </a:solidFill>
              </a:rPr>
              <a:t>赏</a:t>
            </a:r>
            <a:endParaRPr lang="zh-CN" altLang="en-US" sz="7200" b="1">
              <a:solidFill>
                <a:srgbClr val="0070C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文本框 2"/>
          <p:cNvSpPr txBox="1"/>
          <p:nvPr/>
        </p:nvSpPr>
        <p:spPr>
          <a:xfrm>
            <a:off x="695325" y="0"/>
            <a:ext cx="3062288" cy="644525"/>
          </a:xfrm>
          <a:prstGeom prst="rect">
            <a:avLst/>
          </a:prstGeom>
          <a:noFill/>
          <a:ln w="9525">
            <a:noFill/>
          </a:ln>
        </p:spPr>
        <p:txBody>
          <a:bodyPr wrap="square" anchor="t" anchorCtr="0">
            <a:spAutoFit/>
          </a:bodyPr>
          <a:lstStyle/>
          <a:p>
            <a:r>
              <a:rPr lang="zh-CN" altLang="en-US" sz="2400" b="1">
                <a:solidFill>
                  <a:srgbClr val="0070C0"/>
                </a:solidFill>
                <a:latin typeface="新宋体" panose="02010609030101010101" charset="-122"/>
                <a:ea typeface="新宋体" panose="02010609030101010101" charset="-122"/>
              </a:rPr>
              <a:t>深圳市宝山技工学校</a:t>
            </a:r>
            <a:endParaRPr lang="zh-CN" altLang="en-US" sz="2400" b="1">
              <a:solidFill>
                <a:srgbClr val="0070C0"/>
              </a:solidFill>
              <a:latin typeface="Arial" panose="020B0604020202020204" pitchFamily="34" charset="0"/>
              <a:ea typeface="宋体" panose="02010600030101010101" pitchFamily="2" charset="-122"/>
            </a:endParaRPr>
          </a:p>
          <a:p>
            <a:r>
              <a:rPr lang="en-US" altLang="zh-CN" sz="1200" i="1">
                <a:solidFill>
                  <a:srgbClr val="0070C0"/>
                </a:solidFill>
                <a:latin typeface="Arial" panose="020B0604020202020204" pitchFamily="34" charset="0"/>
                <a:ea typeface="宋体" panose="02010600030101010101" pitchFamily="2" charset="-122"/>
              </a:rPr>
              <a:t>Shenzhen Baoshan Technlcal School</a:t>
            </a:r>
            <a:endParaRPr lang="en-US" altLang="zh-CN" sz="1200" i="1">
              <a:solidFill>
                <a:srgbClr val="0070C0"/>
              </a:solidFill>
              <a:latin typeface="Arial" panose="020B0604020202020204" pitchFamily="34" charset="0"/>
              <a:ea typeface="宋体" panose="02010600030101010101" pitchFamily="2" charset="-122"/>
            </a:endParaRPr>
          </a:p>
        </p:txBody>
      </p:sp>
      <p:pic>
        <p:nvPicPr>
          <p:cNvPr id="6146" name="图片 3" descr="6b8708cbff3fdcecba2b531040b50f4"/>
          <p:cNvPicPr>
            <a:picLocks noChangeAspect="1"/>
          </p:cNvPicPr>
          <p:nvPr/>
        </p:nvPicPr>
        <p:blipFill>
          <a:blip r:embed="rId1"/>
          <a:stretch>
            <a:fillRect/>
          </a:stretch>
        </p:blipFill>
        <p:spPr>
          <a:xfrm>
            <a:off x="0" y="44450"/>
            <a:ext cx="655638" cy="655638"/>
          </a:xfrm>
          <a:prstGeom prst="rect">
            <a:avLst/>
          </a:prstGeom>
          <a:noFill/>
          <a:ln w="9525">
            <a:noFill/>
          </a:ln>
        </p:spPr>
      </p:pic>
      <p:sp>
        <p:nvSpPr>
          <p:cNvPr id="6147" name="文本框 2"/>
          <p:cNvSpPr txBox="1"/>
          <p:nvPr/>
        </p:nvSpPr>
        <p:spPr>
          <a:xfrm>
            <a:off x="5519738" y="2636838"/>
            <a:ext cx="1890712" cy="522287"/>
          </a:xfrm>
          <a:prstGeom prst="rect">
            <a:avLst/>
          </a:prstGeom>
          <a:noFill/>
          <a:ln w="9525">
            <a:noFill/>
          </a:ln>
        </p:spPr>
        <p:txBody>
          <a:bodyPr wrap="square" anchor="t" anchorCtr="0">
            <a:spAutoFit/>
          </a:bodyPr>
          <a:lstStyle/>
          <a:p>
            <a:r>
              <a:rPr lang="zh-CN" altLang="en-US" sz="2800" b="1">
                <a:solidFill>
                  <a:srgbClr val="0070C0"/>
                </a:solidFill>
                <a:latin typeface="Arial" panose="020B0604020202020204" pitchFamily="34" charset="0"/>
                <a:ea typeface="宋体" panose="02010600030101010101" pitchFamily="2" charset="-122"/>
              </a:rPr>
              <a:t>任务概述</a:t>
            </a:r>
            <a:endParaRPr lang="zh-CN" altLang="en-US" sz="2800" b="1">
              <a:solidFill>
                <a:srgbClr val="0070C0"/>
              </a:solidFill>
              <a:latin typeface="Arial" panose="020B0604020202020204" pitchFamily="34" charset="0"/>
              <a:ea typeface="宋体" panose="02010600030101010101" pitchFamily="2" charset="-122"/>
            </a:endParaRPr>
          </a:p>
        </p:txBody>
      </p:sp>
      <p:sp>
        <p:nvSpPr>
          <p:cNvPr id="6148" name="文本框 3"/>
          <p:cNvSpPr txBox="1"/>
          <p:nvPr/>
        </p:nvSpPr>
        <p:spPr>
          <a:xfrm>
            <a:off x="2058988" y="1268413"/>
            <a:ext cx="8120062" cy="706755"/>
          </a:xfrm>
          <a:prstGeom prst="rect">
            <a:avLst/>
          </a:prstGeom>
          <a:noFill/>
          <a:ln w="9525">
            <a:noFill/>
          </a:ln>
        </p:spPr>
        <p:txBody>
          <a:bodyPr wrap="square" anchor="t" anchorCtr="0">
            <a:spAutoFit/>
          </a:bodyPr>
          <a:lstStyle/>
          <a:p>
            <a:pPr algn="ctr"/>
            <a:r>
              <a:rPr lang="en-US" sz="4000" b="1">
                <a:solidFill>
                  <a:srgbClr val="0070C0"/>
                </a:solidFill>
                <a:latin typeface="Arial" panose="020B0604020202020204" pitchFamily="34" charset="0"/>
                <a:ea typeface="宋体" panose="02010600030101010101" pitchFamily="2" charset="-122"/>
              </a:rPr>
              <a:t>2.2</a:t>
            </a:r>
            <a:r>
              <a:rPr lang="zh-CN" altLang="en-US" sz="4000" b="1">
                <a:solidFill>
                  <a:srgbClr val="0070C0"/>
                </a:solidFill>
                <a:latin typeface="Arial" panose="020B0604020202020204" pitchFamily="34" charset="0"/>
                <a:ea typeface="宋体" panose="02010600030101010101" pitchFamily="2" charset="-122"/>
              </a:rPr>
              <a:t>自动生成</a:t>
            </a:r>
            <a:r>
              <a:rPr lang="zh-CN" altLang="en-US" sz="4000" b="1">
                <a:solidFill>
                  <a:srgbClr val="0070C0"/>
                </a:solidFill>
                <a:latin typeface="Arial" panose="020B0604020202020204" pitchFamily="34" charset="0"/>
                <a:ea typeface="宋体" panose="02010600030101010101" pitchFamily="2" charset="-122"/>
              </a:rPr>
              <a:t>汽车玻璃涂胶路径</a:t>
            </a:r>
            <a:endParaRPr lang="zh-CN" altLang="en-US" sz="4000" b="1">
              <a:solidFill>
                <a:srgbClr val="0070C0"/>
              </a:solidFill>
              <a:latin typeface="Arial" panose="020B0604020202020204" pitchFamily="34" charset="0"/>
              <a:ea typeface="宋体" panose="02010600030101010101" pitchFamily="2" charset="-122"/>
            </a:endParaRPr>
          </a:p>
        </p:txBody>
      </p:sp>
      <p:sp>
        <p:nvSpPr>
          <p:cNvPr id="4" name="圆角矩形 3"/>
          <p:cNvSpPr/>
          <p:nvPr>
            <p:custDataLst>
              <p:tags r:id="rId2"/>
            </p:custDataLst>
          </p:nvPr>
        </p:nvSpPr>
        <p:spPr>
          <a:xfrm>
            <a:off x="1558925" y="3213100"/>
            <a:ext cx="10009188" cy="257175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indent="457200" algn="l" fontAlgn="base">
              <a:lnSpc>
                <a:spcPct val="150000"/>
              </a:lnSpc>
            </a:pPr>
            <a:r>
              <a:rPr lang="zh-CN" altLang="en-US" sz="2400">
                <a:latin typeface="华文楷体" panose="02010600040101010101" charset="-122"/>
                <a:ea typeface="华文楷体" panose="02010600040101010101" charset="-122"/>
                <a:sym typeface="+mn-ea"/>
              </a:rPr>
              <a:t>某汽车企业已经完成机器人对汽车玻璃的搬运等自动化生产，为了避免人工涂胶涂敷均匀一致性差，劳动强度大影响整车质量，需要利用机器人给汽车进行各种复杂形状的玻璃和空间位置快速而稳定的涂胶。仿真设计员需要根据涂胶轨迹</a:t>
            </a:r>
            <a:r>
              <a:rPr lang="zh-CN" altLang="en-US" sz="2400" b="1">
                <a:solidFill>
                  <a:srgbClr val="FF0000"/>
                </a:solidFill>
                <a:latin typeface="华文楷体" panose="02010600040101010101" charset="-122"/>
                <a:ea typeface="华文楷体" panose="02010600040101010101" charset="-122"/>
                <a:sym typeface="+mn-ea"/>
              </a:rPr>
              <a:t>快速生成涂胶轨迹程序</a:t>
            </a:r>
            <a:r>
              <a:rPr lang="zh-CN" altLang="en-US" sz="2400">
                <a:latin typeface="华文楷体" panose="02010600040101010101" charset="-122"/>
                <a:ea typeface="华文楷体" panose="02010600040101010101" charset="-122"/>
                <a:sym typeface="+mn-ea"/>
              </a:rPr>
              <a:t>。</a:t>
            </a:r>
            <a:endParaRPr lang="zh-CN" altLang="en-US" sz="2400">
              <a:latin typeface="华文楷体" panose="02010600040101010101" charset="-122"/>
              <a:ea typeface="华文楷体" panose="02010600040101010101" charset="-122"/>
              <a:sym typeface="+mn-ea"/>
            </a:endParaRPr>
          </a:p>
        </p:txBody>
      </p:sp>
      <p:sp>
        <p:nvSpPr>
          <p:cNvPr id="5" name="流程图: 过程 4"/>
          <p:cNvSpPr/>
          <p:nvPr>
            <p:custDataLst>
              <p:tags r:id="rId3"/>
            </p:custDataLst>
          </p:nvPr>
        </p:nvSpPr>
        <p:spPr>
          <a:xfrm>
            <a:off x="0" y="700088"/>
            <a:ext cx="12192000" cy="85725"/>
          </a:xfrm>
          <a:prstGeom prst="flowChartProcess">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文本框 2"/>
          <p:cNvSpPr txBox="1"/>
          <p:nvPr/>
        </p:nvSpPr>
        <p:spPr>
          <a:xfrm>
            <a:off x="695325" y="0"/>
            <a:ext cx="3062288" cy="644525"/>
          </a:xfrm>
          <a:prstGeom prst="rect">
            <a:avLst/>
          </a:prstGeom>
          <a:noFill/>
          <a:ln w="9525">
            <a:noFill/>
          </a:ln>
        </p:spPr>
        <p:txBody>
          <a:bodyPr wrap="square" anchor="t" anchorCtr="0">
            <a:spAutoFit/>
          </a:bodyPr>
          <a:lstStyle/>
          <a:p>
            <a:r>
              <a:rPr lang="zh-CN" altLang="en-US" sz="2400" b="1">
                <a:solidFill>
                  <a:srgbClr val="0070C0"/>
                </a:solidFill>
                <a:latin typeface="新宋体" panose="02010609030101010101" charset="-122"/>
                <a:ea typeface="新宋体" panose="02010609030101010101" charset="-122"/>
              </a:rPr>
              <a:t>深圳市宝山技工学校</a:t>
            </a:r>
            <a:endParaRPr lang="zh-CN" altLang="en-US" sz="2400" b="1">
              <a:solidFill>
                <a:srgbClr val="0070C0"/>
              </a:solidFill>
              <a:latin typeface="Arial" panose="020B0604020202020204" pitchFamily="34" charset="0"/>
              <a:ea typeface="宋体" panose="02010600030101010101" pitchFamily="2" charset="-122"/>
            </a:endParaRPr>
          </a:p>
          <a:p>
            <a:r>
              <a:rPr lang="en-US" altLang="zh-CN" sz="1200" i="1">
                <a:solidFill>
                  <a:srgbClr val="0070C0"/>
                </a:solidFill>
                <a:latin typeface="Arial" panose="020B0604020202020204" pitchFamily="34" charset="0"/>
                <a:ea typeface="宋体" panose="02010600030101010101" pitchFamily="2" charset="-122"/>
              </a:rPr>
              <a:t>Shenzhen Baoshan Technlcal School</a:t>
            </a:r>
            <a:endParaRPr lang="en-US" altLang="zh-CN" sz="1200" i="1">
              <a:solidFill>
                <a:srgbClr val="0070C0"/>
              </a:solidFill>
              <a:latin typeface="Arial" panose="020B0604020202020204" pitchFamily="34" charset="0"/>
              <a:ea typeface="宋体" panose="02010600030101010101" pitchFamily="2" charset="-122"/>
            </a:endParaRPr>
          </a:p>
        </p:txBody>
      </p:sp>
      <p:pic>
        <p:nvPicPr>
          <p:cNvPr id="7170" name="图片 3" descr="6b8708cbff3fdcecba2b531040b50f4"/>
          <p:cNvPicPr>
            <a:picLocks noChangeAspect="1"/>
          </p:cNvPicPr>
          <p:nvPr/>
        </p:nvPicPr>
        <p:blipFill>
          <a:blip r:embed="rId1"/>
          <a:stretch>
            <a:fillRect/>
          </a:stretch>
        </p:blipFill>
        <p:spPr>
          <a:xfrm>
            <a:off x="0" y="44450"/>
            <a:ext cx="655638" cy="655638"/>
          </a:xfrm>
          <a:prstGeom prst="rect">
            <a:avLst/>
          </a:prstGeom>
          <a:noFill/>
          <a:ln w="9525">
            <a:noFill/>
          </a:ln>
        </p:spPr>
      </p:pic>
      <p:sp>
        <p:nvSpPr>
          <p:cNvPr id="7171" name="文本框 3"/>
          <p:cNvSpPr txBox="1"/>
          <p:nvPr/>
        </p:nvSpPr>
        <p:spPr>
          <a:xfrm>
            <a:off x="2351088" y="1052513"/>
            <a:ext cx="8145462" cy="706755"/>
          </a:xfrm>
          <a:prstGeom prst="rect">
            <a:avLst/>
          </a:prstGeom>
          <a:noFill/>
          <a:ln w="9525">
            <a:noFill/>
          </a:ln>
        </p:spPr>
        <p:txBody>
          <a:bodyPr wrap="square" anchor="t" anchorCtr="0">
            <a:spAutoFit/>
          </a:bodyPr>
          <a:lstStyle/>
          <a:p>
            <a:pPr algn="ctr"/>
            <a:r>
              <a:rPr lang="en-US" altLang="zh-CN" sz="4000" b="1">
                <a:solidFill>
                  <a:srgbClr val="0070C0"/>
                </a:solidFill>
                <a:sym typeface="+mn-ea"/>
              </a:rPr>
              <a:t>2.2</a:t>
            </a:r>
            <a:r>
              <a:rPr lang="zh-CN" altLang="en-US" sz="4000" b="1">
                <a:solidFill>
                  <a:srgbClr val="0070C0"/>
                </a:solidFill>
                <a:sym typeface="+mn-ea"/>
              </a:rPr>
              <a:t>自动生成</a:t>
            </a:r>
            <a:r>
              <a:rPr lang="zh-CN" altLang="en-US" sz="4000" b="1">
                <a:solidFill>
                  <a:srgbClr val="0070C0"/>
                </a:solidFill>
                <a:sym typeface="+mn-ea"/>
              </a:rPr>
              <a:t>汽车玻璃涂胶路径</a:t>
            </a:r>
            <a:endParaRPr lang="zh-CN" altLang="zh-CN" sz="4000" b="1">
              <a:solidFill>
                <a:srgbClr val="0070C0"/>
              </a:solidFill>
              <a:latin typeface="Arial" panose="020B0604020202020204" pitchFamily="34" charset="0"/>
              <a:ea typeface="宋体" panose="02010600030101010101" pitchFamily="2" charset="-122"/>
            </a:endParaRPr>
          </a:p>
        </p:txBody>
      </p:sp>
      <p:sp>
        <p:nvSpPr>
          <p:cNvPr id="7172" name="文本框 2"/>
          <p:cNvSpPr txBox="1"/>
          <p:nvPr>
            <p:custDataLst>
              <p:tags r:id="rId2"/>
            </p:custDataLst>
          </p:nvPr>
        </p:nvSpPr>
        <p:spPr>
          <a:xfrm>
            <a:off x="2206625" y="2852738"/>
            <a:ext cx="7369175" cy="522287"/>
          </a:xfrm>
          <a:prstGeom prst="rect">
            <a:avLst/>
          </a:prstGeom>
          <a:noFill/>
          <a:ln w="9525">
            <a:noFill/>
          </a:ln>
        </p:spPr>
        <p:txBody>
          <a:bodyPr wrap="square" anchor="t" anchorCtr="0">
            <a:spAutoFit/>
          </a:bodyPr>
          <a:lstStyle/>
          <a:p>
            <a:r>
              <a:rPr lang="zh-CN" altLang="en-US" sz="2800" b="1">
                <a:solidFill>
                  <a:srgbClr val="0070C0"/>
                </a:solidFill>
                <a:latin typeface="Arial" panose="020B0604020202020204" pitchFamily="34" charset="0"/>
                <a:ea typeface="宋体" panose="02010600030101010101" pitchFamily="2" charset="-122"/>
              </a:rPr>
              <a:t>学习目标：</a:t>
            </a:r>
            <a:endParaRPr lang="zh-CN" altLang="en-US" sz="2800" b="1">
              <a:solidFill>
                <a:srgbClr val="0070C0"/>
              </a:solidFill>
              <a:latin typeface="Arial" panose="020B0604020202020204" pitchFamily="34" charset="0"/>
              <a:ea typeface="宋体" panose="02010600030101010101" pitchFamily="2" charset="-122"/>
            </a:endParaRPr>
          </a:p>
        </p:txBody>
      </p:sp>
      <p:sp>
        <p:nvSpPr>
          <p:cNvPr id="7173" name="文本框 4"/>
          <p:cNvSpPr txBox="1"/>
          <p:nvPr>
            <p:custDataLst>
              <p:tags r:id="rId3"/>
            </p:custDataLst>
          </p:nvPr>
        </p:nvSpPr>
        <p:spPr>
          <a:xfrm>
            <a:off x="3902075" y="3302000"/>
            <a:ext cx="4729163" cy="646113"/>
          </a:xfrm>
          <a:prstGeom prst="rect">
            <a:avLst/>
          </a:prstGeom>
          <a:noFill/>
          <a:ln w="9525">
            <a:noFill/>
          </a:ln>
        </p:spPr>
        <p:txBody>
          <a:bodyPr wrap="square" anchor="t" anchorCtr="0">
            <a:spAutoFit/>
          </a:bodyPr>
          <a:lstStyle/>
          <a:p>
            <a:pPr>
              <a:lnSpc>
                <a:spcPct val="150000"/>
              </a:lnSpc>
            </a:pPr>
            <a:r>
              <a:rPr lang="en-US" altLang="zh-CN" sz="2400">
                <a:latin typeface="华文楷体" panose="02010600040101010101" charset="-122"/>
                <a:ea typeface="华文楷体" panose="02010600040101010101" charset="-122"/>
              </a:rPr>
              <a:t>1.</a:t>
            </a:r>
            <a:endParaRPr lang="en-US" altLang="zh-CN" sz="2400">
              <a:latin typeface="华文楷体" panose="02010600040101010101" charset="-122"/>
              <a:ea typeface="华文楷体" panose="02010600040101010101" charset="-122"/>
            </a:endParaRPr>
          </a:p>
        </p:txBody>
      </p:sp>
      <p:sp>
        <p:nvSpPr>
          <p:cNvPr id="7174" name="文本框 6"/>
          <p:cNvSpPr txBox="1"/>
          <p:nvPr>
            <p:custDataLst>
              <p:tags r:id="rId4"/>
            </p:custDataLst>
          </p:nvPr>
        </p:nvSpPr>
        <p:spPr>
          <a:xfrm>
            <a:off x="3902075" y="3302000"/>
            <a:ext cx="5287963" cy="1753235"/>
          </a:xfrm>
          <a:prstGeom prst="rect">
            <a:avLst/>
          </a:prstGeom>
          <a:noFill/>
          <a:ln w="9525">
            <a:noFill/>
          </a:ln>
        </p:spPr>
        <p:txBody>
          <a:bodyPr wrap="square" anchor="t" anchorCtr="0">
            <a:spAutoFit/>
          </a:bodyPr>
          <a:lstStyle/>
          <a:p>
            <a:pPr>
              <a:lnSpc>
                <a:spcPct val="150000"/>
              </a:lnSpc>
            </a:pPr>
            <a:r>
              <a:rPr lang="en-US" altLang="zh-CN" sz="2400">
                <a:latin typeface="华文楷体" panose="02010600040101010101" charset="-122"/>
                <a:ea typeface="华文楷体" panose="02010600040101010101" charset="-122"/>
              </a:rPr>
              <a:t>1.</a:t>
            </a:r>
            <a:r>
              <a:rPr lang="zh-CN" altLang="en-US" sz="2400">
                <a:latin typeface="华文楷体" panose="02010600040101010101" charset="-122"/>
                <a:ea typeface="华文楷体" panose="02010600040101010101" charset="-122"/>
              </a:rPr>
              <a:t>掌握玻璃自动路径生成的方法；</a:t>
            </a:r>
            <a:endParaRPr lang="zh-CN" altLang="en-US" sz="2400">
              <a:latin typeface="华文楷体" panose="02010600040101010101" charset="-122"/>
              <a:ea typeface="华文楷体" panose="02010600040101010101" charset="-122"/>
            </a:endParaRPr>
          </a:p>
          <a:p>
            <a:pPr>
              <a:lnSpc>
                <a:spcPct val="150000"/>
              </a:lnSpc>
            </a:pPr>
            <a:r>
              <a:rPr lang="zh-CN" altLang="en-US" sz="2400">
                <a:latin typeface="华文楷体" panose="02010600040101010101" charset="-122"/>
                <a:ea typeface="华文楷体" panose="02010600040101010101" charset="-122"/>
              </a:rPr>
              <a:t>2.</a:t>
            </a:r>
            <a:r>
              <a:rPr lang="zh-CN" altLang="en-US" sz="2400">
                <a:latin typeface="华文楷体" panose="02010600040101010101" charset="-122"/>
                <a:ea typeface="华文楷体" panose="02010600040101010101" charset="-122"/>
                <a:sym typeface="+mn-ea"/>
              </a:rPr>
              <a:t>学会</a:t>
            </a:r>
            <a:r>
              <a:rPr lang="zh-CN" altLang="en-US" sz="2400">
                <a:latin typeface="华文楷体" panose="02010600040101010101" charset="-122"/>
                <a:ea typeface="华文楷体" panose="02010600040101010101" charset="-122"/>
                <a:sym typeface="+mn-ea"/>
              </a:rPr>
              <a:t>调整</a:t>
            </a:r>
            <a:r>
              <a:rPr lang="zh-CN" altLang="en-US" sz="2400">
                <a:latin typeface="华文楷体" panose="02010600040101010101" charset="-122"/>
                <a:ea typeface="华文楷体" panose="02010600040101010101" charset="-122"/>
                <a:sym typeface="+mn-ea"/>
              </a:rPr>
              <a:t>机器人目标点</a:t>
            </a:r>
            <a:r>
              <a:rPr lang="zh-CN" altLang="en-US" sz="2400">
                <a:latin typeface="华文楷体" panose="02010600040101010101" charset="-122"/>
                <a:ea typeface="华文楷体" panose="02010600040101010101" charset="-122"/>
              </a:rPr>
              <a:t>；</a:t>
            </a:r>
            <a:endParaRPr lang="zh-CN" altLang="en-US" sz="2400">
              <a:latin typeface="华文楷体" panose="02010600040101010101" charset="-122"/>
              <a:ea typeface="华文楷体" panose="02010600040101010101" charset="-122"/>
            </a:endParaRPr>
          </a:p>
          <a:p>
            <a:pPr>
              <a:lnSpc>
                <a:spcPct val="150000"/>
              </a:lnSpc>
              <a:buNone/>
            </a:pPr>
            <a:r>
              <a:rPr lang="zh-CN" altLang="en-US" sz="2400">
                <a:latin typeface="华文楷体" panose="02010600040101010101" charset="-122"/>
                <a:ea typeface="华文楷体" panose="02010600040101010101" charset="-122"/>
                <a:sym typeface="+mn-ea"/>
              </a:rPr>
              <a:t>3.能进行自动路径的轴配置设置。</a:t>
            </a:r>
            <a:endParaRPr lang="zh-CN" altLang="en-US" sz="2400">
              <a:latin typeface="华文楷体" panose="02010600040101010101" charset="-122"/>
              <a:ea typeface="华文楷体" panose="02010600040101010101" charset="-122"/>
            </a:endParaRPr>
          </a:p>
        </p:txBody>
      </p:sp>
      <p:sp>
        <p:nvSpPr>
          <p:cNvPr id="5" name="流程图: 过程 4"/>
          <p:cNvSpPr/>
          <p:nvPr>
            <p:custDataLst>
              <p:tags r:id="rId5"/>
            </p:custDataLst>
          </p:nvPr>
        </p:nvSpPr>
        <p:spPr>
          <a:xfrm>
            <a:off x="0" y="700088"/>
            <a:ext cx="12192000" cy="85725"/>
          </a:xfrm>
          <a:prstGeom prst="flowChartProcess">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文本框 2"/>
          <p:cNvSpPr txBox="1"/>
          <p:nvPr/>
        </p:nvSpPr>
        <p:spPr>
          <a:xfrm>
            <a:off x="695325" y="0"/>
            <a:ext cx="3062288" cy="644525"/>
          </a:xfrm>
          <a:prstGeom prst="rect">
            <a:avLst/>
          </a:prstGeom>
          <a:noFill/>
          <a:ln w="9525">
            <a:noFill/>
          </a:ln>
        </p:spPr>
        <p:txBody>
          <a:bodyPr wrap="square" anchor="t" anchorCtr="0">
            <a:spAutoFit/>
          </a:bodyPr>
          <a:lstStyle/>
          <a:p>
            <a:r>
              <a:rPr lang="zh-CN" altLang="en-US" sz="2400" b="1">
                <a:solidFill>
                  <a:srgbClr val="0070C0"/>
                </a:solidFill>
                <a:latin typeface="新宋体" panose="02010609030101010101" charset="-122"/>
                <a:ea typeface="新宋体" panose="02010609030101010101" charset="-122"/>
              </a:rPr>
              <a:t>深圳市宝山技工学校</a:t>
            </a:r>
            <a:endParaRPr lang="zh-CN" altLang="en-US" sz="2400" b="1">
              <a:solidFill>
                <a:srgbClr val="0070C0"/>
              </a:solidFill>
              <a:latin typeface="Arial" panose="020B0604020202020204" pitchFamily="34" charset="0"/>
              <a:ea typeface="宋体" panose="02010600030101010101" pitchFamily="2" charset="-122"/>
            </a:endParaRPr>
          </a:p>
          <a:p>
            <a:r>
              <a:rPr lang="en-US" altLang="zh-CN" sz="1200" i="1">
                <a:solidFill>
                  <a:srgbClr val="0070C0"/>
                </a:solidFill>
                <a:latin typeface="Arial" panose="020B0604020202020204" pitchFamily="34" charset="0"/>
                <a:ea typeface="宋体" panose="02010600030101010101" pitchFamily="2" charset="-122"/>
              </a:rPr>
              <a:t>Shenzhen Baoshan Technlcal School</a:t>
            </a:r>
            <a:endParaRPr lang="en-US" altLang="zh-CN" sz="1200" i="1">
              <a:solidFill>
                <a:srgbClr val="0070C0"/>
              </a:solidFill>
              <a:latin typeface="Arial" panose="020B0604020202020204" pitchFamily="34" charset="0"/>
              <a:ea typeface="宋体" panose="02010600030101010101" pitchFamily="2" charset="-122"/>
            </a:endParaRPr>
          </a:p>
        </p:txBody>
      </p:sp>
      <p:pic>
        <p:nvPicPr>
          <p:cNvPr id="8194" name="图片 3" descr="6b8708cbff3fdcecba2b531040b50f4"/>
          <p:cNvPicPr>
            <a:picLocks noChangeAspect="1"/>
          </p:cNvPicPr>
          <p:nvPr/>
        </p:nvPicPr>
        <p:blipFill>
          <a:blip r:embed="rId1"/>
          <a:stretch>
            <a:fillRect/>
          </a:stretch>
        </p:blipFill>
        <p:spPr>
          <a:xfrm>
            <a:off x="0" y="44450"/>
            <a:ext cx="655638" cy="655638"/>
          </a:xfrm>
          <a:prstGeom prst="rect">
            <a:avLst/>
          </a:prstGeom>
          <a:noFill/>
          <a:ln w="9525">
            <a:noFill/>
          </a:ln>
        </p:spPr>
      </p:pic>
      <p:sp>
        <p:nvSpPr>
          <p:cNvPr id="5" name="流程图: 过程 4"/>
          <p:cNvSpPr/>
          <p:nvPr>
            <p:custDataLst>
              <p:tags r:id="rId2"/>
            </p:custDataLst>
          </p:nvPr>
        </p:nvSpPr>
        <p:spPr>
          <a:xfrm>
            <a:off x="0" y="700088"/>
            <a:ext cx="12192000" cy="85725"/>
          </a:xfrm>
          <a:prstGeom prst="flowChartProcess">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pic>
        <p:nvPicPr>
          <p:cNvPr id="2" name="图片 1"/>
          <p:cNvPicPr>
            <a:picLocks noChangeAspect="1"/>
          </p:cNvPicPr>
          <p:nvPr>
            <p:custDataLst>
              <p:tags r:id="rId3"/>
            </p:custDataLst>
          </p:nvPr>
        </p:nvPicPr>
        <p:blipFill>
          <a:blip r:embed="rId4"/>
          <a:stretch>
            <a:fillRect/>
          </a:stretch>
        </p:blipFill>
        <p:spPr>
          <a:xfrm>
            <a:off x="655955" y="1125220"/>
            <a:ext cx="10977880" cy="515302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文本框 2"/>
          <p:cNvSpPr txBox="1"/>
          <p:nvPr/>
        </p:nvSpPr>
        <p:spPr>
          <a:xfrm>
            <a:off x="695325" y="0"/>
            <a:ext cx="3062288" cy="644525"/>
          </a:xfrm>
          <a:prstGeom prst="rect">
            <a:avLst/>
          </a:prstGeom>
          <a:noFill/>
          <a:ln w="9525">
            <a:noFill/>
          </a:ln>
        </p:spPr>
        <p:txBody>
          <a:bodyPr wrap="square" anchor="t" anchorCtr="0">
            <a:spAutoFit/>
          </a:bodyPr>
          <a:lstStyle/>
          <a:p>
            <a:r>
              <a:rPr lang="zh-CN" altLang="en-US" sz="2400" b="1">
                <a:solidFill>
                  <a:srgbClr val="0070C0"/>
                </a:solidFill>
                <a:latin typeface="新宋体" panose="02010609030101010101" charset="-122"/>
                <a:ea typeface="新宋体" panose="02010609030101010101" charset="-122"/>
              </a:rPr>
              <a:t>深圳市宝山技工学校</a:t>
            </a:r>
            <a:endParaRPr lang="zh-CN" altLang="en-US" sz="2400" b="1">
              <a:solidFill>
                <a:srgbClr val="0070C0"/>
              </a:solidFill>
              <a:latin typeface="Arial" panose="020B0604020202020204" pitchFamily="34" charset="0"/>
              <a:ea typeface="宋体" panose="02010600030101010101" pitchFamily="2" charset="-122"/>
            </a:endParaRPr>
          </a:p>
          <a:p>
            <a:r>
              <a:rPr lang="en-US" altLang="zh-CN" sz="1200" i="1">
                <a:solidFill>
                  <a:srgbClr val="0070C0"/>
                </a:solidFill>
                <a:latin typeface="Arial" panose="020B0604020202020204" pitchFamily="34" charset="0"/>
                <a:ea typeface="宋体" panose="02010600030101010101" pitchFamily="2" charset="-122"/>
              </a:rPr>
              <a:t>Shenzhen Baoshan Technlcal School</a:t>
            </a:r>
            <a:endParaRPr lang="en-US" altLang="zh-CN" sz="1200" i="1">
              <a:solidFill>
                <a:srgbClr val="0070C0"/>
              </a:solidFill>
              <a:latin typeface="Arial" panose="020B0604020202020204" pitchFamily="34" charset="0"/>
              <a:ea typeface="宋体" panose="02010600030101010101" pitchFamily="2" charset="-122"/>
            </a:endParaRPr>
          </a:p>
        </p:txBody>
      </p:sp>
      <p:pic>
        <p:nvPicPr>
          <p:cNvPr id="8194" name="图片 3" descr="6b8708cbff3fdcecba2b531040b50f4"/>
          <p:cNvPicPr>
            <a:picLocks noChangeAspect="1"/>
          </p:cNvPicPr>
          <p:nvPr/>
        </p:nvPicPr>
        <p:blipFill>
          <a:blip r:embed="rId1"/>
          <a:stretch>
            <a:fillRect/>
          </a:stretch>
        </p:blipFill>
        <p:spPr>
          <a:xfrm>
            <a:off x="0" y="44450"/>
            <a:ext cx="655638" cy="655638"/>
          </a:xfrm>
          <a:prstGeom prst="rect">
            <a:avLst/>
          </a:prstGeom>
          <a:noFill/>
          <a:ln w="9525">
            <a:noFill/>
          </a:ln>
        </p:spPr>
      </p:pic>
      <p:sp>
        <p:nvSpPr>
          <p:cNvPr id="8195" name="文本框 2"/>
          <p:cNvSpPr txBox="1"/>
          <p:nvPr>
            <p:custDataLst>
              <p:tags r:id="rId2"/>
            </p:custDataLst>
          </p:nvPr>
        </p:nvSpPr>
        <p:spPr>
          <a:xfrm>
            <a:off x="600075" y="836613"/>
            <a:ext cx="6135688" cy="645160"/>
          </a:xfrm>
          <a:prstGeom prst="rect">
            <a:avLst/>
          </a:prstGeom>
          <a:noFill/>
          <a:ln w="9525">
            <a:noFill/>
          </a:ln>
        </p:spPr>
        <p:txBody>
          <a:bodyPr wrap="square" anchor="t" anchorCtr="0">
            <a:spAutoFit/>
          </a:bodyPr>
          <a:lstStyle/>
          <a:p>
            <a:r>
              <a:rPr lang="zh-CN" altLang="en-US" sz="3600" b="1" dirty="0">
                <a:solidFill>
                  <a:srgbClr val="0070C0"/>
                </a:solidFill>
                <a:latin typeface="楷体" panose="02010609060101010101" charset="-122"/>
                <a:ea typeface="楷体" panose="02010609060101010101" charset="-122"/>
              </a:rPr>
              <a:t>一、自动路径设定</a:t>
            </a:r>
            <a:endParaRPr lang="zh-CN" altLang="en-US" sz="3600" b="1" dirty="0">
              <a:solidFill>
                <a:srgbClr val="0070C0"/>
              </a:solidFill>
              <a:latin typeface="楷体" panose="02010609060101010101" charset="-122"/>
              <a:ea typeface="楷体" panose="02010609060101010101" charset="-122"/>
            </a:endParaRPr>
          </a:p>
        </p:txBody>
      </p:sp>
      <p:sp>
        <p:nvSpPr>
          <p:cNvPr id="5" name="流程图: 过程 4"/>
          <p:cNvSpPr/>
          <p:nvPr>
            <p:custDataLst>
              <p:tags r:id="rId3"/>
            </p:custDataLst>
          </p:nvPr>
        </p:nvSpPr>
        <p:spPr>
          <a:xfrm>
            <a:off x="0" y="700088"/>
            <a:ext cx="12192000" cy="85725"/>
          </a:xfrm>
          <a:prstGeom prst="flowChartProcess">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9" name="文本框 8"/>
          <p:cNvSpPr txBox="1"/>
          <p:nvPr/>
        </p:nvSpPr>
        <p:spPr>
          <a:xfrm>
            <a:off x="983615" y="1988820"/>
            <a:ext cx="4337685" cy="953135"/>
          </a:xfrm>
          <a:prstGeom prst="rect">
            <a:avLst/>
          </a:prstGeom>
          <a:noFill/>
        </p:spPr>
        <p:txBody>
          <a:bodyPr wrap="square" rtlCol="0" anchor="t">
            <a:spAutoFit/>
          </a:bodyPr>
          <a:lstStyle/>
          <a:p>
            <a:pPr algn="l"/>
            <a:r>
              <a:rPr lang="en-US" altLang="zh-CN" sz="2800" b="1" dirty="0">
                <a:latin typeface="楷体" panose="02010609060101010101" charset="-122"/>
                <a:ea typeface="楷体" panose="02010609060101010101" charset="-122"/>
                <a:cs typeface="楷体" panose="02010609060101010101" charset="-122"/>
                <a:sym typeface="+mn-ea"/>
              </a:rPr>
              <a:t>1.</a:t>
            </a:r>
            <a:r>
              <a:rPr lang="zh-CN" altLang="en-US" sz="2800" b="1" dirty="0">
                <a:latin typeface="楷体" panose="02010609060101010101" charset="-122"/>
                <a:ea typeface="楷体" panose="02010609060101010101" charset="-122"/>
                <a:cs typeface="楷体" panose="02010609060101010101" charset="-122"/>
                <a:sym typeface="+mn-ea"/>
              </a:rPr>
              <a:t>设置运动指令、工件、工具坐标等参数；</a:t>
            </a:r>
            <a:endParaRPr lang="zh-CN" altLang="en-US" sz="2800" b="1" dirty="0">
              <a:latin typeface="楷体" panose="02010609060101010101" charset="-122"/>
              <a:ea typeface="楷体" panose="02010609060101010101" charset="-122"/>
              <a:cs typeface="楷体" panose="02010609060101010101" charset="-122"/>
              <a:sym typeface="+mn-ea"/>
            </a:endParaRPr>
          </a:p>
        </p:txBody>
      </p:sp>
      <p:pic>
        <p:nvPicPr>
          <p:cNvPr id="19" name="图片 18"/>
          <p:cNvPicPr>
            <a:picLocks noChangeAspect="1"/>
          </p:cNvPicPr>
          <p:nvPr>
            <p:custDataLst>
              <p:tags r:id="rId4"/>
            </p:custDataLst>
          </p:nvPr>
        </p:nvPicPr>
        <p:blipFill>
          <a:blip r:embed="rId5"/>
          <a:srcRect b="4637"/>
          <a:stretch>
            <a:fillRect/>
          </a:stretch>
        </p:blipFill>
        <p:spPr>
          <a:xfrm>
            <a:off x="4944110" y="2060575"/>
            <a:ext cx="7021195" cy="421576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文本框 2"/>
          <p:cNvSpPr txBox="1"/>
          <p:nvPr/>
        </p:nvSpPr>
        <p:spPr>
          <a:xfrm>
            <a:off x="695325" y="0"/>
            <a:ext cx="3062288" cy="644525"/>
          </a:xfrm>
          <a:prstGeom prst="rect">
            <a:avLst/>
          </a:prstGeom>
          <a:noFill/>
          <a:ln w="9525">
            <a:noFill/>
          </a:ln>
        </p:spPr>
        <p:txBody>
          <a:bodyPr wrap="square" anchor="t" anchorCtr="0">
            <a:spAutoFit/>
          </a:bodyPr>
          <a:lstStyle/>
          <a:p>
            <a:r>
              <a:rPr lang="zh-CN" altLang="en-US" sz="2400" b="1">
                <a:solidFill>
                  <a:srgbClr val="0070C0"/>
                </a:solidFill>
                <a:latin typeface="新宋体" panose="02010609030101010101" charset="-122"/>
                <a:ea typeface="新宋体" panose="02010609030101010101" charset="-122"/>
              </a:rPr>
              <a:t>深圳市宝山技工学校</a:t>
            </a:r>
            <a:endParaRPr lang="zh-CN" altLang="en-US" sz="2400" b="1">
              <a:solidFill>
                <a:srgbClr val="0070C0"/>
              </a:solidFill>
              <a:latin typeface="Arial" panose="020B0604020202020204" pitchFamily="34" charset="0"/>
              <a:ea typeface="宋体" panose="02010600030101010101" pitchFamily="2" charset="-122"/>
            </a:endParaRPr>
          </a:p>
          <a:p>
            <a:r>
              <a:rPr lang="en-US" altLang="zh-CN" sz="1200" i="1">
                <a:solidFill>
                  <a:srgbClr val="0070C0"/>
                </a:solidFill>
                <a:latin typeface="Arial" panose="020B0604020202020204" pitchFamily="34" charset="0"/>
                <a:ea typeface="宋体" panose="02010600030101010101" pitchFamily="2" charset="-122"/>
              </a:rPr>
              <a:t>Shenzhen Baoshan Technlcal School</a:t>
            </a:r>
            <a:endParaRPr lang="en-US" altLang="zh-CN" sz="1200" i="1">
              <a:solidFill>
                <a:srgbClr val="0070C0"/>
              </a:solidFill>
              <a:latin typeface="Arial" panose="020B0604020202020204" pitchFamily="34" charset="0"/>
              <a:ea typeface="宋体" panose="02010600030101010101" pitchFamily="2" charset="-122"/>
            </a:endParaRPr>
          </a:p>
        </p:txBody>
      </p:sp>
      <p:pic>
        <p:nvPicPr>
          <p:cNvPr id="8194" name="图片 3" descr="6b8708cbff3fdcecba2b531040b50f4"/>
          <p:cNvPicPr>
            <a:picLocks noChangeAspect="1"/>
          </p:cNvPicPr>
          <p:nvPr/>
        </p:nvPicPr>
        <p:blipFill>
          <a:blip r:embed="rId1"/>
          <a:stretch>
            <a:fillRect/>
          </a:stretch>
        </p:blipFill>
        <p:spPr>
          <a:xfrm>
            <a:off x="0" y="44450"/>
            <a:ext cx="655638" cy="655638"/>
          </a:xfrm>
          <a:prstGeom prst="rect">
            <a:avLst/>
          </a:prstGeom>
          <a:noFill/>
          <a:ln w="9525">
            <a:noFill/>
          </a:ln>
        </p:spPr>
      </p:pic>
      <p:sp>
        <p:nvSpPr>
          <p:cNvPr id="8195" name="文本框 2"/>
          <p:cNvSpPr txBox="1"/>
          <p:nvPr>
            <p:custDataLst>
              <p:tags r:id="rId2"/>
            </p:custDataLst>
          </p:nvPr>
        </p:nvSpPr>
        <p:spPr>
          <a:xfrm>
            <a:off x="600075" y="836613"/>
            <a:ext cx="6135688" cy="645160"/>
          </a:xfrm>
          <a:prstGeom prst="rect">
            <a:avLst/>
          </a:prstGeom>
          <a:noFill/>
          <a:ln w="9525">
            <a:noFill/>
          </a:ln>
        </p:spPr>
        <p:txBody>
          <a:bodyPr wrap="square" anchor="t" anchorCtr="0">
            <a:spAutoFit/>
          </a:bodyPr>
          <a:lstStyle/>
          <a:p>
            <a:r>
              <a:rPr lang="zh-CN" altLang="en-US" sz="3600" b="1" dirty="0">
                <a:solidFill>
                  <a:srgbClr val="0070C0"/>
                </a:solidFill>
                <a:latin typeface="楷体" panose="02010609060101010101" charset="-122"/>
                <a:ea typeface="楷体" panose="02010609060101010101" charset="-122"/>
              </a:rPr>
              <a:t>一、自动路径设定</a:t>
            </a:r>
            <a:endParaRPr lang="zh-CN" altLang="en-US" sz="3600" b="1" dirty="0">
              <a:solidFill>
                <a:srgbClr val="0070C0"/>
              </a:solidFill>
              <a:latin typeface="楷体" panose="02010609060101010101" charset="-122"/>
              <a:ea typeface="楷体" panose="02010609060101010101" charset="-122"/>
            </a:endParaRPr>
          </a:p>
        </p:txBody>
      </p:sp>
      <p:sp>
        <p:nvSpPr>
          <p:cNvPr id="5" name="流程图: 过程 4"/>
          <p:cNvSpPr/>
          <p:nvPr>
            <p:custDataLst>
              <p:tags r:id="rId3"/>
            </p:custDataLst>
          </p:nvPr>
        </p:nvSpPr>
        <p:spPr>
          <a:xfrm>
            <a:off x="0" y="700088"/>
            <a:ext cx="12192000" cy="85725"/>
          </a:xfrm>
          <a:prstGeom prst="flowChartProcess">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9" name="文本框 8"/>
          <p:cNvSpPr txBox="1"/>
          <p:nvPr/>
        </p:nvSpPr>
        <p:spPr>
          <a:xfrm>
            <a:off x="983615" y="1988820"/>
            <a:ext cx="4337685" cy="953135"/>
          </a:xfrm>
          <a:prstGeom prst="rect">
            <a:avLst/>
          </a:prstGeom>
          <a:noFill/>
        </p:spPr>
        <p:txBody>
          <a:bodyPr wrap="square" rtlCol="0" anchor="t">
            <a:spAutoFit/>
          </a:bodyPr>
          <a:lstStyle/>
          <a:p>
            <a:pPr algn="l"/>
            <a:r>
              <a:rPr lang="en-US" altLang="zh-CN" sz="2800" dirty="0">
                <a:latin typeface="楷体" panose="02010609060101010101" charset="-122"/>
                <a:ea typeface="楷体" panose="02010609060101010101" charset="-122"/>
                <a:cs typeface="楷体" panose="02010609060101010101" charset="-122"/>
                <a:sym typeface="+mn-ea"/>
              </a:rPr>
              <a:t>1.</a:t>
            </a:r>
            <a:r>
              <a:rPr lang="zh-CN" altLang="en-US" sz="2800" dirty="0">
                <a:latin typeface="楷体" panose="02010609060101010101" charset="-122"/>
                <a:ea typeface="楷体" panose="02010609060101010101" charset="-122"/>
                <a:cs typeface="楷体" panose="02010609060101010101" charset="-122"/>
                <a:sym typeface="+mn-ea"/>
              </a:rPr>
              <a:t>设置运动指令、工件、工具坐标等参数；</a:t>
            </a:r>
            <a:endParaRPr lang="zh-CN" altLang="en-US" sz="2800" dirty="0">
              <a:latin typeface="楷体" panose="02010609060101010101" charset="-122"/>
              <a:ea typeface="楷体" panose="02010609060101010101" charset="-122"/>
              <a:cs typeface="楷体" panose="02010609060101010101" charset="-122"/>
              <a:sym typeface="+mn-ea"/>
            </a:endParaRPr>
          </a:p>
        </p:txBody>
      </p:sp>
      <p:sp>
        <p:nvSpPr>
          <p:cNvPr id="10" name="文本框 9"/>
          <p:cNvSpPr txBox="1"/>
          <p:nvPr>
            <p:custDataLst>
              <p:tags r:id="rId4"/>
            </p:custDataLst>
          </p:nvPr>
        </p:nvSpPr>
        <p:spPr>
          <a:xfrm>
            <a:off x="983615" y="3429000"/>
            <a:ext cx="4337685" cy="953135"/>
          </a:xfrm>
          <a:prstGeom prst="rect">
            <a:avLst/>
          </a:prstGeom>
          <a:noFill/>
        </p:spPr>
        <p:txBody>
          <a:bodyPr wrap="square" rtlCol="0" anchor="t">
            <a:spAutoFit/>
          </a:bodyPr>
          <a:lstStyle/>
          <a:p>
            <a:pPr algn="l"/>
            <a:r>
              <a:rPr lang="zh-CN" altLang="en-US" sz="2800" b="1" dirty="0">
                <a:latin typeface="楷体" panose="02010609060101010101" charset="-122"/>
                <a:ea typeface="楷体" panose="02010609060101010101" charset="-122"/>
                <a:cs typeface="楷体" panose="02010609060101010101" charset="-122"/>
                <a:sym typeface="+mn-ea"/>
              </a:rPr>
              <a:t>2.选择自动路径，捕捉玻璃曲线，单击“创建”</a:t>
            </a:r>
            <a:endParaRPr lang="zh-CN" altLang="en-US" sz="2800" b="1" dirty="0">
              <a:latin typeface="楷体" panose="02010609060101010101" charset="-122"/>
              <a:ea typeface="楷体" panose="02010609060101010101" charset="-122"/>
              <a:cs typeface="楷体" panose="02010609060101010101" charset="-122"/>
              <a:sym typeface="+mn-ea"/>
            </a:endParaRPr>
          </a:p>
        </p:txBody>
      </p:sp>
      <p:pic>
        <p:nvPicPr>
          <p:cNvPr id="2" name="图片 1"/>
          <p:cNvPicPr>
            <a:picLocks noChangeAspect="1"/>
          </p:cNvPicPr>
          <p:nvPr>
            <p:custDataLst>
              <p:tags r:id="rId5"/>
            </p:custDataLst>
          </p:nvPr>
        </p:nvPicPr>
        <p:blipFill>
          <a:blip r:embed="rId6"/>
          <a:stretch>
            <a:fillRect/>
          </a:stretch>
        </p:blipFill>
        <p:spPr>
          <a:xfrm>
            <a:off x="5088255" y="2060575"/>
            <a:ext cx="6927850" cy="366141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文本框 2"/>
          <p:cNvSpPr txBox="1"/>
          <p:nvPr/>
        </p:nvSpPr>
        <p:spPr>
          <a:xfrm>
            <a:off x="695325" y="0"/>
            <a:ext cx="3062288" cy="644525"/>
          </a:xfrm>
          <a:prstGeom prst="rect">
            <a:avLst/>
          </a:prstGeom>
          <a:noFill/>
          <a:ln w="9525">
            <a:noFill/>
          </a:ln>
        </p:spPr>
        <p:txBody>
          <a:bodyPr wrap="square" anchor="t" anchorCtr="0">
            <a:spAutoFit/>
          </a:bodyPr>
          <a:lstStyle/>
          <a:p>
            <a:r>
              <a:rPr lang="zh-CN" altLang="en-US" sz="2400" b="1">
                <a:solidFill>
                  <a:srgbClr val="0070C0"/>
                </a:solidFill>
                <a:latin typeface="新宋体" panose="02010609030101010101" charset="-122"/>
                <a:ea typeface="新宋体" panose="02010609030101010101" charset="-122"/>
              </a:rPr>
              <a:t>深圳市宝山技工学校</a:t>
            </a:r>
            <a:endParaRPr lang="zh-CN" altLang="en-US" sz="2400" b="1">
              <a:solidFill>
                <a:srgbClr val="0070C0"/>
              </a:solidFill>
              <a:latin typeface="Arial" panose="020B0604020202020204" pitchFamily="34" charset="0"/>
              <a:ea typeface="宋体" panose="02010600030101010101" pitchFamily="2" charset="-122"/>
            </a:endParaRPr>
          </a:p>
          <a:p>
            <a:r>
              <a:rPr lang="en-US" altLang="zh-CN" sz="1200" i="1">
                <a:solidFill>
                  <a:srgbClr val="0070C0"/>
                </a:solidFill>
                <a:latin typeface="Arial" panose="020B0604020202020204" pitchFamily="34" charset="0"/>
                <a:ea typeface="宋体" panose="02010600030101010101" pitchFamily="2" charset="-122"/>
              </a:rPr>
              <a:t>Shenzhen Baoshan Technlcal School</a:t>
            </a:r>
            <a:endParaRPr lang="en-US" altLang="zh-CN" sz="1200" i="1">
              <a:solidFill>
                <a:srgbClr val="0070C0"/>
              </a:solidFill>
              <a:latin typeface="Arial" panose="020B0604020202020204" pitchFamily="34" charset="0"/>
              <a:ea typeface="宋体" panose="02010600030101010101" pitchFamily="2" charset="-122"/>
            </a:endParaRPr>
          </a:p>
        </p:txBody>
      </p:sp>
      <p:pic>
        <p:nvPicPr>
          <p:cNvPr id="8194" name="图片 3" descr="6b8708cbff3fdcecba2b531040b50f4"/>
          <p:cNvPicPr>
            <a:picLocks noChangeAspect="1"/>
          </p:cNvPicPr>
          <p:nvPr/>
        </p:nvPicPr>
        <p:blipFill>
          <a:blip r:embed="rId1"/>
          <a:stretch>
            <a:fillRect/>
          </a:stretch>
        </p:blipFill>
        <p:spPr>
          <a:xfrm>
            <a:off x="0" y="44450"/>
            <a:ext cx="655638" cy="655638"/>
          </a:xfrm>
          <a:prstGeom prst="rect">
            <a:avLst/>
          </a:prstGeom>
          <a:noFill/>
          <a:ln w="9525">
            <a:noFill/>
          </a:ln>
        </p:spPr>
      </p:pic>
      <p:sp>
        <p:nvSpPr>
          <p:cNvPr id="8195" name="文本框 2"/>
          <p:cNvSpPr txBox="1"/>
          <p:nvPr>
            <p:custDataLst>
              <p:tags r:id="rId2"/>
            </p:custDataLst>
          </p:nvPr>
        </p:nvSpPr>
        <p:spPr>
          <a:xfrm>
            <a:off x="600075" y="836613"/>
            <a:ext cx="6135688" cy="645160"/>
          </a:xfrm>
          <a:prstGeom prst="rect">
            <a:avLst/>
          </a:prstGeom>
          <a:noFill/>
          <a:ln w="9525">
            <a:noFill/>
          </a:ln>
        </p:spPr>
        <p:txBody>
          <a:bodyPr wrap="square" anchor="t" anchorCtr="0">
            <a:spAutoFit/>
          </a:bodyPr>
          <a:lstStyle/>
          <a:p>
            <a:r>
              <a:rPr lang="zh-CN" altLang="en-US" sz="3600" b="1" dirty="0">
                <a:solidFill>
                  <a:srgbClr val="0070C0"/>
                </a:solidFill>
                <a:latin typeface="楷体" panose="02010609060101010101" charset="-122"/>
                <a:ea typeface="楷体" panose="02010609060101010101" charset="-122"/>
              </a:rPr>
              <a:t>一、自动路径设定</a:t>
            </a:r>
            <a:endParaRPr lang="zh-CN" altLang="en-US" sz="3600" b="1" dirty="0">
              <a:solidFill>
                <a:srgbClr val="0070C0"/>
              </a:solidFill>
              <a:latin typeface="楷体" panose="02010609060101010101" charset="-122"/>
              <a:ea typeface="楷体" panose="02010609060101010101" charset="-122"/>
            </a:endParaRPr>
          </a:p>
        </p:txBody>
      </p:sp>
      <p:sp>
        <p:nvSpPr>
          <p:cNvPr id="5" name="流程图: 过程 4"/>
          <p:cNvSpPr/>
          <p:nvPr>
            <p:custDataLst>
              <p:tags r:id="rId3"/>
            </p:custDataLst>
          </p:nvPr>
        </p:nvSpPr>
        <p:spPr>
          <a:xfrm>
            <a:off x="0" y="700088"/>
            <a:ext cx="12192000" cy="85725"/>
          </a:xfrm>
          <a:prstGeom prst="flowChartProcess">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9" name="文本框 8"/>
          <p:cNvSpPr txBox="1"/>
          <p:nvPr/>
        </p:nvSpPr>
        <p:spPr>
          <a:xfrm>
            <a:off x="983615" y="1988820"/>
            <a:ext cx="4337685" cy="953135"/>
          </a:xfrm>
          <a:prstGeom prst="rect">
            <a:avLst/>
          </a:prstGeom>
          <a:noFill/>
        </p:spPr>
        <p:txBody>
          <a:bodyPr wrap="square" rtlCol="0" anchor="t">
            <a:spAutoFit/>
          </a:bodyPr>
          <a:lstStyle/>
          <a:p>
            <a:pPr algn="l"/>
            <a:r>
              <a:rPr lang="en-US" altLang="zh-CN" sz="2800" dirty="0">
                <a:latin typeface="楷体" panose="02010609060101010101" charset="-122"/>
                <a:ea typeface="楷体" panose="02010609060101010101" charset="-122"/>
                <a:cs typeface="楷体" panose="02010609060101010101" charset="-122"/>
                <a:sym typeface="+mn-ea"/>
              </a:rPr>
              <a:t>1.</a:t>
            </a:r>
            <a:r>
              <a:rPr lang="zh-CN" altLang="en-US" sz="2800" dirty="0">
                <a:latin typeface="楷体" panose="02010609060101010101" charset="-122"/>
                <a:ea typeface="楷体" panose="02010609060101010101" charset="-122"/>
                <a:cs typeface="楷体" panose="02010609060101010101" charset="-122"/>
                <a:sym typeface="+mn-ea"/>
              </a:rPr>
              <a:t>设置运动指令、工件、工具坐标等参数；</a:t>
            </a:r>
            <a:endParaRPr lang="zh-CN" altLang="en-US" sz="2800" dirty="0">
              <a:latin typeface="楷体" panose="02010609060101010101" charset="-122"/>
              <a:ea typeface="楷体" panose="02010609060101010101" charset="-122"/>
              <a:cs typeface="楷体" panose="02010609060101010101" charset="-122"/>
              <a:sym typeface="+mn-ea"/>
            </a:endParaRPr>
          </a:p>
        </p:txBody>
      </p:sp>
      <p:sp>
        <p:nvSpPr>
          <p:cNvPr id="10" name="文本框 9"/>
          <p:cNvSpPr txBox="1"/>
          <p:nvPr>
            <p:custDataLst>
              <p:tags r:id="rId4"/>
            </p:custDataLst>
          </p:nvPr>
        </p:nvSpPr>
        <p:spPr>
          <a:xfrm>
            <a:off x="983615" y="3429000"/>
            <a:ext cx="4337685" cy="953135"/>
          </a:xfrm>
          <a:prstGeom prst="rect">
            <a:avLst/>
          </a:prstGeom>
          <a:noFill/>
        </p:spPr>
        <p:txBody>
          <a:bodyPr wrap="square" rtlCol="0" anchor="t">
            <a:spAutoFit/>
          </a:bodyPr>
          <a:lstStyle/>
          <a:p>
            <a:pPr algn="l"/>
            <a:r>
              <a:rPr lang="zh-CN" altLang="en-US" sz="2800" dirty="0">
                <a:latin typeface="楷体" panose="02010609060101010101" charset="-122"/>
                <a:ea typeface="楷体" panose="02010609060101010101" charset="-122"/>
                <a:cs typeface="楷体" panose="02010609060101010101" charset="-122"/>
                <a:sym typeface="+mn-ea"/>
              </a:rPr>
              <a:t>2.选择自动路径，捕捉玻璃曲线，单击“创建”；</a:t>
            </a:r>
            <a:endParaRPr lang="zh-CN" altLang="en-US" sz="2800" dirty="0">
              <a:latin typeface="楷体" panose="02010609060101010101" charset="-122"/>
              <a:ea typeface="楷体" panose="02010609060101010101" charset="-122"/>
              <a:cs typeface="楷体" panose="02010609060101010101" charset="-122"/>
              <a:sym typeface="+mn-ea"/>
            </a:endParaRPr>
          </a:p>
        </p:txBody>
      </p:sp>
      <p:sp>
        <p:nvSpPr>
          <p:cNvPr id="18" name="文本框 17"/>
          <p:cNvSpPr txBox="1"/>
          <p:nvPr/>
        </p:nvSpPr>
        <p:spPr>
          <a:xfrm>
            <a:off x="983615" y="4869180"/>
            <a:ext cx="6096000" cy="521970"/>
          </a:xfrm>
          <a:prstGeom prst="rect">
            <a:avLst/>
          </a:prstGeom>
          <a:noFill/>
        </p:spPr>
        <p:txBody>
          <a:bodyPr wrap="square" rtlCol="0" anchor="t">
            <a:spAutoFit/>
          </a:bodyPr>
          <a:lstStyle/>
          <a:p>
            <a:pPr algn="l"/>
            <a:r>
              <a:rPr lang="en-US" altLang="zh-CN" sz="2800" b="1" dirty="0">
                <a:latin typeface="楷体" panose="02010609060101010101" charset="-122"/>
                <a:ea typeface="楷体" panose="02010609060101010101" charset="-122"/>
                <a:cs typeface="楷体" panose="02010609060101010101" charset="-122"/>
                <a:sym typeface="+mn-ea"/>
              </a:rPr>
              <a:t>3</a:t>
            </a:r>
            <a:r>
              <a:rPr lang="zh-CN" altLang="en-US" sz="2800" b="1" dirty="0">
                <a:latin typeface="楷体" panose="02010609060101010101" charset="-122"/>
                <a:ea typeface="楷体" panose="02010609060101010101" charset="-122"/>
                <a:cs typeface="楷体" panose="02010609060101010101" charset="-122"/>
                <a:sym typeface="+mn-ea"/>
              </a:rPr>
              <a:t>.自动生成的机器人路径Path_10。</a:t>
            </a:r>
            <a:endParaRPr lang="zh-CN" altLang="en-US" sz="2800" b="1" dirty="0">
              <a:latin typeface="楷体" panose="02010609060101010101" charset="-122"/>
              <a:ea typeface="楷体" panose="02010609060101010101" charset="-122"/>
              <a:cs typeface="楷体" panose="02010609060101010101" charset="-122"/>
              <a:sym typeface="+mn-ea"/>
            </a:endParaRPr>
          </a:p>
        </p:txBody>
      </p:sp>
      <p:pic>
        <p:nvPicPr>
          <p:cNvPr id="2" name="图片 1"/>
          <p:cNvPicPr>
            <a:picLocks noChangeAspect="1"/>
          </p:cNvPicPr>
          <p:nvPr>
            <p:custDataLst>
              <p:tags r:id="rId5"/>
            </p:custDataLst>
          </p:nvPr>
        </p:nvPicPr>
        <p:blipFill>
          <a:blip r:embed="rId6"/>
          <a:stretch>
            <a:fillRect/>
          </a:stretch>
        </p:blipFill>
        <p:spPr>
          <a:xfrm>
            <a:off x="5735955" y="2060575"/>
            <a:ext cx="5422265" cy="261429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文本框 2"/>
          <p:cNvSpPr txBox="1"/>
          <p:nvPr/>
        </p:nvSpPr>
        <p:spPr>
          <a:xfrm>
            <a:off x="695325" y="0"/>
            <a:ext cx="3062288" cy="644525"/>
          </a:xfrm>
          <a:prstGeom prst="rect">
            <a:avLst/>
          </a:prstGeom>
          <a:noFill/>
          <a:ln w="9525">
            <a:noFill/>
          </a:ln>
        </p:spPr>
        <p:txBody>
          <a:bodyPr wrap="square" anchor="t" anchorCtr="0">
            <a:spAutoFit/>
          </a:bodyPr>
          <a:lstStyle/>
          <a:p>
            <a:r>
              <a:rPr lang="zh-CN" altLang="en-US" sz="2400" b="1">
                <a:solidFill>
                  <a:srgbClr val="0070C0"/>
                </a:solidFill>
                <a:latin typeface="新宋体" panose="02010609030101010101" charset="-122"/>
                <a:ea typeface="新宋体" panose="02010609030101010101" charset="-122"/>
              </a:rPr>
              <a:t>深圳市宝山技工学校</a:t>
            </a:r>
            <a:endParaRPr lang="zh-CN" altLang="en-US" sz="2400" b="1">
              <a:solidFill>
                <a:srgbClr val="0070C0"/>
              </a:solidFill>
              <a:latin typeface="Arial" panose="020B0604020202020204" pitchFamily="34" charset="0"/>
              <a:ea typeface="宋体" panose="02010600030101010101" pitchFamily="2" charset="-122"/>
            </a:endParaRPr>
          </a:p>
          <a:p>
            <a:r>
              <a:rPr lang="en-US" altLang="zh-CN" sz="1200" i="1">
                <a:solidFill>
                  <a:srgbClr val="0070C0"/>
                </a:solidFill>
                <a:latin typeface="Arial" panose="020B0604020202020204" pitchFamily="34" charset="0"/>
                <a:ea typeface="宋体" panose="02010600030101010101" pitchFamily="2" charset="-122"/>
              </a:rPr>
              <a:t>Shenzhen Baoshan Technlcal School</a:t>
            </a:r>
            <a:endParaRPr lang="en-US" altLang="zh-CN" sz="1200" i="1">
              <a:solidFill>
                <a:srgbClr val="0070C0"/>
              </a:solidFill>
              <a:latin typeface="Arial" panose="020B0604020202020204" pitchFamily="34" charset="0"/>
              <a:ea typeface="宋体" panose="02010600030101010101" pitchFamily="2" charset="-122"/>
            </a:endParaRPr>
          </a:p>
        </p:txBody>
      </p:sp>
      <p:pic>
        <p:nvPicPr>
          <p:cNvPr id="8194" name="图片 3" descr="6b8708cbff3fdcecba2b531040b50f4"/>
          <p:cNvPicPr>
            <a:picLocks noChangeAspect="1"/>
          </p:cNvPicPr>
          <p:nvPr/>
        </p:nvPicPr>
        <p:blipFill>
          <a:blip r:embed="rId1"/>
          <a:stretch>
            <a:fillRect/>
          </a:stretch>
        </p:blipFill>
        <p:spPr>
          <a:xfrm>
            <a:off x="0" y="44450"/>
            <a:ext cx="655638" cy="655638"/>
          </a:xfrm>
          <a:prstGeom prst="rect">
            <a:avLst/>
          </a:prstGeom>
          <a:noFill/>
          <a:ln w="9525">
            <a:noFill/>
          </a:ln>
        </p:spPr>
      </p:pic>
      <p:sp>
        <p:nvSpPr>
          <p:cNvPr id="8195" name="文本框 2"/>
          <p:cNvSpPr txBox="1"/>
          <p:nvPr>
            <p:custDataLst>
              <p:tags r:id="rId2"/>
            </p:custDataLst>
          </p:nvPr>
        </p:nvSpPr>
        <p:spPr>
          <a:xfrm>
            <a:off x="600075" y="836613"/>
            <a:ext cx="6135688" cy="645160"/>
          </a:xfrm>
          <a:prstGeom prst="rect">
            <a:avLst/>
          </a:prstGeom>
          <a:noFill/>
          <a:ln w="9525">
            <a:noFill/>
          </a:ln>
        </p:spPr>
        <p:txBody>
          <a:bodyPr wrap="square" anchor="t" anchorCtr="0">
            <a:spAutoFit/>
          </a:bodyPr>
          <a:lstStyle/>
          <a:p>
            <a:r>
              <a:rPr lang="zh-CN" altLang="en-US" sz="3600" b="1" dirty="0">
                <a:solidFill>
                  <a:srgbClr val="0070C0"/>
                </a:solidFill>
                <a:latin typeface="楷体" panose="02010609060101010101" charset="-122"/>
                <a:ea typeface="楷体" panose="02010609060101010101" charset="-122"/>
              </a:rPr>
              <a:t>二、</a:t>
            </a:r>
            <a:r>
              <a:rPr lang="zh-CN" altLang="en-US" sz="3600" b="1" dirty="0">
                <a:solidFill>
                  <a:srgbClr val="0070C0"/>
                </a:solidFill>
                <a:latin typeface="楷体" panose="02010609060101010101" charset="-122"/>
                <a:ea typeface="楷体" panose="02010609060101010101" charset="-122"/>
                <a:sym typeface="+mn-ea"/>
              </a:rPr>
              <a:t>机器人目标点调整</a:t>
            </a:r>
            <a:endParaRPr lang="zh-CN" altLang="en-US" sz="3600" b="1" dirty="0">
              <a:solidFill>
                <a:srgbClr val="0070C0"/>
              </a:solidFill>
              <a:latin typeface="楷体" panose="02010609060101010101" charset="-122"/>
              <a:ea typeface="楷体" panose="02010609060101010101" charset="-122"/>
            </a:endParaRPr>
          </a:p>
        </p:txBody>
      </p:sp>
      <p:sp>
        <p:nvSpPr>
          <p:cNvPr id="5" name="流程图: 过程 4"/>
          <p:cNvSpPr/>
          <p:nvPr>
            <p:custDataLst>
              <p:tags r:id="rId3"/>
            </p:custDataLst>
          </p:nvPr>
        </p:nvSpPr>
        <p:spPr>
          <a:xfrm>
            <a:off x="0" y="700088"/>
            <a:ext cx="12192000" cy="85725"/>
          </a:xfrm>
          <a:prstGeom prst="flowChartProcess">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3" name="文本框 2"/>
          <p:cNvSpPr txBox="1"/>
          <p:nvPr/>
        </p:nvSpPr>
        <p:spPr>
          <a:xfrm>
            <a:off x="767715" y="1772920"/>
            <a:ext cx="6031230" cy="1198880"/>
          </a:xfrm>
          <a:prstGeom prst="rect">
            <a:avLst/>
          </a:prstGeom>
          <a:noFill/>
        </p:spPr>
        <p:txBody>
          <a:bodyPr wrap="square" rtlCol="0" anchor="t">
            <a:spAutoFit/>
          </a:bodyPr>
          <a:lstStyle/>
          <a:p>
            <a:pPr algn="l"/>
            <a:r>
              <a:rPr lang="en-US" altLang="zh-CN" sz="2400" b="1" dirty="0">
                <a:latin typeface="楷体" panose="02010609060101010101" charset="-122"/>
                <a:ea typeface="楷体" panose="02010609060101010101" charset="-122"/>
                <a:cs typeface="楷体" panose="02010609060101010101" charset="-122"/>
                <a:sym typeface="+mn-ea"/>
              </a:rPr>
              <a:t>1.</a:t>
            </a:r>
            <a:r>
              <a:rPr lang="zh-CN" altLang="en-US" sz="2400" b="1" dirty="0">
                <a:latin typeface="楷体" panose="02010609060101010101" charset="-122"/>
                <a:ea typeface="楷体" panose="02010609060101010101" charset="-122"/>
                <a:cs typeface="楷体" panose="02010609060101010101" charset="-122"/>
                <a:sym typeface="+mn-ea"/>
              </a:rPr>
              <a:t>在调整目标点过程中，为了便于查看工具在此姿势下的效果，可以在目标点位置处选中右击“查看目标处工具”显示出工具；</a:t>
            </a:r>
            <a:endParaRPr lang="zh-CN" altLang="en-US" sz="2400" b="1" dirty="0">
              <a:latin typeface="楷体" panose="02010609060101010101" charset="-122"/>
              <a:ea typeface="楷体" panose="02010609060101010101" charset="-122"/>
              <a:cs typeface="楷体" panose="02010609060101010101" charset="-122"/>
              <a:sym typeface="+mn-ea"/>
            </a:endParaRPr>
          </a:p>
        </p:txBody>
      </p:sp>
      <p:pic>
        <p:nvPicPr>
          <p:cNvPr id="7" name="图片 6"/>
          <p:cNvPicPr>
            <a:picLocks noChangeAspect="1"/>
          </p:cNvPicPr>
          <p:nvPr>
            <p:custDataLst>
              <p:tags r:id="rId4"/>
            </p:custDataLst>
          </p:nvPr>
        </p:nvPicPr>
        <p:blipFill>
          <a:blip r:embed="rId5"/>
          <a:stretch>
            <a:fillRect/>
          </a:stretch>
        </p:blipFill>
        <p:spPr>
          <a:xfrm>
            <a:off x="6816090" y="1844675"/>
            <a:ext cx="5203825" cy="326009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文本框 2"/>
          <p:cNvSpPr txBox="1"/>
          <p:nvPr/>
        </p:nvSpPr>
        <p:spPr>
          <a:xfrm>
            <a:off x="695325" y="0"/>
            <a:ext cx="3062288" cy="644525"/>
          </a:xfrm>
          <a:prstGeom prst="rect">
            <a:avLst/>
          </a:prstGeom>
          <a:noFill/>
          <a:ln w="9525">
            <a:noFill/>
          </a:ln>
        </p:spPr>
        <p:txBody>
          <a:bodyPr wrap="square" anchor="t" anchorCtr="0">
            <a:spAutoFit/>
          </a:bodyPr>
          <a:lstStyle/>
          <a:p>
            <a:r>
              <a:rPr lang="zh-CN" altLang="en-US" sz="2400" b="1">
                <a:solidFill>
                  <a:srgbClr val="0070C0"/>
                </a:solidFill>
                <a:latin typeface="新宋体" panose="02010609030101010101" charset="-122"/>
                <a:ea typeface="新宋体" panose="02010609030101010101" charset="-122"/>
              </a:rPr>
              <a:t>深圳市宝山技工学校</a:t>
            </a:r>
            <a:endParaRPr lang="zh-CN" altLang="en-US" sz="2400" b="1">
              <a:solidFill>
                <a:srgbClr val="0070C0"/>
              </a:solidFill>
              <a:latin typeface="Arial" panose="020B0604020202020204" pitchFamily="34" charset="0"/>
              <a:ea typeface="宋体" panose="02010600030101010101" pitchFamily="2" charset="-122"/>
            </a:endParaRPr>
          </a:p>
          <a:p>
            <a:r>
              <a:rPr lang="en-US" altLang="zh-CN" sz="1200" i="1">
                <a:solidFill>
                  <a:srgbClr val="0070C0"/>
                </a:solidFill>
                <a:latin typeface="Arial" panose="020B0604020202020204" pitchFamily="34" charset="0"/>
                <a:ea typeface="宋体" panose="02010600030101010101" pitchFamily="2" charset="-122"/>
              </a:rPr>
              <a:t>Shenzhen Baoshan Technlcal School</a:t>
            </a:r>
            <a:endParaRPr lang="en-US" altLang="zh-CN" sz="1200" i="1">
              <a:solidFill>
                <a:srgbClr val="0070C0"/>
              </a:solidFill>
              <a:latin typeface="Arial" panose="020B0604020202020204" pitchFamily="34" charset="0"/>
              <a:ea typeface="宋体" panose="02010600030101010101" pitchFamily="2" charset="-122"/>
            </a:endParaRPr>
          </a:p>
        </p:txBody>
      </p:sp>
      <p:pic>
        <p:nvPicPr>
          <p:cNvPr id="8194" name="图片 3" descr="6b8708cbff3fdcecba2b531040b50f4"/>
          <p:cNvPicPr>
            <a:picLocks noChangeAspect="1"/>
          </p:cNvPicPr>
          <p:nvPr/>
        </p:nvPicPr>
        <p:blipFill>
          <a:blip r:embed="rId1"/>
          <a:stretch>
            <a:fillRect/>
          </a:stretch>
        </p:blipFill>
        <p:spPr>
          <a:xfrm>
            <a:off x="0" y="44450"/>
            <a:ext cx="655638" cy="655638"/>
          </a:xfrm>
          <a:prstGeom prst="rect">
            <a:avLst/>
          </a:prstGeom>
          <a:noFill/>
          <a:ln w="9525">
            <a:noFill/>
          </a:ln>
        </p:spPr>
      </p:pic>
      <p:sp>
        <p:nvSpPr>
          <p:cNvPr id="8195" name="文本框 2"/>
          <p:cNvSpPr txBox="1"/>
          <p:nvPr>
            <p:custDataLst>
              <p:tags r:id="rId2"/>
            </p:custDataLst>
          </p:nvPr>
        </p:nvSpPr>
        <p:spPr>
          <a:xfrm>
            <a:off x="600075" y="836613"/>
            <a:ext cx="6135688" cy="645160"/>
          </a:xfrm>
          <a:prstGeom prst="rect">
            <a:avLst/>
          </a:prstGeom>
          <a:noFill/>
          <a:ln w="9525">
            <a:noFill/>
          </a:ln>
        </p:spPr>
        <p:txBody>
          <a:bodyPr wrap="square" anchor="t" anchorCtr="0">
            <a:spAutoFit/>
          </a:bodyPr>
          <a:lstStyle/>
          <a:p>
            <a:r>
              <a:rPr lang="zh-CN" altLang="en-US" sz="3600" b="1" dirty="0">
                <a:solidFill>
                  <a:srgbClr val="0070C0"/>
                </a:solidFill>
                <a:latin typeface="楷体" panose="02010609060101010101" charset="-122"/>
                <a:ea typeface="楷体" panose="02010609060101010101" charset="-122"/>
              </a:rPr>
              <a:t>二、</a:t>
            </a:r>
            <a:r>
              <a:rPr lang="zh-CN" altLang="en-US" sz="3600" b="1" dirty="0">
                <a:solidFill>
                  <a:srgbClr val="0070C0"/>
                </a:solidFill>
                <a:latin typeface="楷体" panose="02010609060101010101" charset="-122"/>
                <a:ea typeface="楷体" panose="02010609060101010101" charset="-122"/>
                <a:sym typeface="+mn-ea"/>
              </a:rPr>
              <a:t>机器人目标点调整</a:t>
            </a:r>
            <a:endParaRPr lang="zh-CN" altLang="en-US" sz="3600" b="1" dirty="0">
              <a:solidFill>
                <a:srgbClr val="0070C0"/>
              </a:solidFill>
              <a:latin typeface="楷体" panose="02010609060101010101" charset="-122"/>
              <a:ea typeface="楷体" panose="02010609060101010101" charset="-122"/>
            </a:endParaRPr>
          </a:p>
        </p:txBody>
      </p:sp>
      <p:sp>
        <p:nvSpPr>
          <p:cNvPr id="5" name="流程图: 过程 4"/>
          <p:cNvSpPr/>
          <p:nvPr>
            <p:custDataLst>
              <p:tags r:id="rId3"/>
            </p:custDataLst>
          </p:nvPr>
        </p:nvSpPr>
        <p:spPr>
          <a:xfrm>
            <a:off x="0" y="700088"/>
            <a:ext cx="12192000" cy="85725"/>
          </a:xfrm>
          <a:prstGeom prst="flowChartProcess">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3" name="文本框 2"/>
          <p:cNvSpPr txBox="1"/>
          <p:nvPr/>
        </p:nvSpPr>
        <p:spPr>
          <a:xfrm>
            <a:off x="767715" y="1772920"/>
            <a:ext cx="6031230" cy="1198880"/>
          </a:xfrm>
          <a:prstGeom prst="rect">
            <a:avLst/>
          </a:prstGeom>
          <a:noFill/>
        </p:spPr>
        <p:txBody>
          <a:bodyPr wrap="square" rtlCol="0" anchor="t">
            <a:spAutoFit/>
          </a:bodyPr>
          <a:lstStyle/>
          <a:p>
            <a:pPr algn="l"/>
            <a:r>
              <a:rPr lang="en-US" altLang="zh-CN" sz="2400" dirty="0">
                <a:latin typeface="楷体" panose="02010609060101010101" charset="-122"/>
                <a:ea typeface="楷体" panose="02010609060101010101" charset="-122"/>
                <a:cs typeface="楷体" panose="02010609060101010101" charset="-122"/>
                <a:sym typeface="+mn-ea"/>
              </a:rPr>
              <a:t>1.</a:t>
            </a:r>
            <a:r>
              <a:rPr lang="zh-CN" altLang="en-US" sz="2400" dirty="0">
                <a:latin typeface="楷体" panose="02010609060101010101" charset="-122"/>
                <a:ea typeface="楷体" panose="02010609060101010101" charset="-122"/>
                <a:cs typeface="楷体" panose="02010609060101010101" charset="-122"/>
                <a:sym typeface="+mn-ea"/>
              </a:rPr>
              <a:t>在调整目标点过程中，为了便于查看工具在此姿势下的效果，可以在目标点位置处选中右击“查看目标处工具”显示出工具；</a:t>
            </a:r>
            <a:endParaRPr lang="zh-CN" altLang="en-US" sz="2400" dirty="0">
              <a:latin typeface="楷体" panose="02010609060101010101" charset="-122"/>
              <a:ea typeface="楷体" panose="02010609060101010101" charset="-122"/>
              <a:cs typeface="楷体" panose="02010609060101010101" charset="-122"/>
              <a:sym typeface="+mn-ea"/>
            </a:endParaRPr>
          </a:p>
        </p:txBody>
      </p:sp>
      <p:sp>
        <p:nvSpPr>
          <p:cNvPr id="4" name="文本框 3"/>
          <p:cNvSpPr txBox="1"/>
          <p:nvPr/>
        </p:nvSpPr>
        <p:spPr>
          <a:xfrm>
            <a:off x="767715" y="3070225"/>
            <a:ext cx="5865495" cy="1568450"/>
          </a:xfrm>
          <a:prstGeom prst="rect">
            <a:avLst/>
          </a:prstGeom>
          <a:noFill/>
        </p:spPr>
        <p:txBody>
          <a:bodyPr wrap="square" rtlCol="0" anchor="t">
            <a:spAutoFit/>
          </a:bodyPr>
          <a:lstStyle/>
          <a:p>
            <a:pPr algn="l"/>
            <a:r>
              <a:rPr lang="en-US" altLang="zh-CN" sz="2400" b="1" dirty="0">
                <a:latin typeface="华文楷体" panose="02010600040101010101" charset="-122"/>
                <a:ea typeface="华文楷体" panose="02010600040101010101" charset="-122"/>
                <a:cs typeface="华文楷体" panose="02010600040101010101" charset="-122"/>
                <a:sym typeface="+mn-ea"/>
              </a:rPr>
              <a:t>2.</a:t>
            </a:r>
            <a:r>
              <a:rPr lang="zh-CN" altLang="en-US" sz="2400" b="1" dirty="0">
                <a:latin typeface="华文楷体" panose="02010600040101010101" charset="-122"/>
                <a:ea typeface="华文楷体" panose="02010600040101010101" charset="-122"/>
                <a:cs typeface="华文楷体" panose="02010600040101010101" charset="-122"/>
                <a:sym typeface="+mn-ea"/>
              </a:rPr>
              <a:t>在工具姿态机器人难以达到目标点时，可以通过选中目标点，右击选择“修改目标”，单击“旋转”改变一下该目标的姿态，从而使机器人能够到达目标点；</a:t>
            </a:r>
            <a:endParaRPr lang="zh-CN" altLang="en-US" sz="2400" b="1" dirty="0">
              <a:latin typeface="华文楷体" panose="02010600040101010101" charset="-122"/>
              <a:ea typeface="华文楷体" panose="02010600040101010101" charset="-122"/>
              <a:cs typeface="华文楷体" panose="02010600040101010101" charset="-122"/>
              <a:sym typeface="+mn-ea"/>
            </a:endParaRPr>
          </a:p>
        </p:txBody>
      </p:sp>
      <p:pic>
        <p:nvPicPr>
          <p:cNvPr id="2" name="图片 1"/>
          <p:cNvPicPr>
            <a:picLocks noChangeAspect="1"/>
          </p:cNvPicPr>
          <p:nvPr>
            <p:custDataLst>
              <p:tags r:id="rId4"/>
            </p:custDataLst>
          </p:nvPr>
        </p:nvPicPr>
        <p:blipFill>
          <a:blip r:embed="rId5"/>
          <a:stretch>
            <a:fillRect/>
          </a:stretch>
        </p:blipFill>
        <p:spPr>
          <a:xfrm>
            <a:off x="6887845" y="1996440"/>
            <a:ext cx="5080000" cy="3011170"/>
          </a:xfrm>
          <a:prstGeom prst="rect">
            <a:avLst/>
          </a:prstGeom>
        </p:spPr>
      </p:pic>
    </p:spTree>
  </p:cSld>
  <p:clrMapOvr>
    <a:masterClrMapping/>
  </p:clrMapOvr>
</p:sld>
</file>

<file path=ppt/tags/tag1.xml><?xml version="1.0" encoding="utf-8"?>
<p:tagLst xmlns:p="http://schemas.openxmlformats.org/presentationml/2006/main">
  <p:tag name="KSO_WM_UNIT_PLACING_PICTURE_USER_VIEWPORT" val="{&quot;height&quot;:1032.5007874015748,&quot;width&quot;:1032.5007874015748}"/>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UNIT_PLACING_PICTURE_USER_VIEWPORT" val="{&quot;height&quot;:1032.5007874015748,&quot;width&quot;:1032.5007874015748}"/>
</p:tagLst>
</file>

<file path=ppt/tags/tag49.xml><?xml version="1.0" encoding="utf-8"?>
<p:tagLst xmlns:p="http://schemas.openxmlformats.org/presentationml/2006/main">
  <p:tag name="KSO_WM_BEAUTIFY_FLAG" val=""/>
  <p:tag name="KSO_WM_UNIT_PLACING_PICTURE_USER_VIEWPORT" val="{&quot;height&quot;:6580,&quot;width&quot;:8362}"/>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PP_MARK_KEY" val="11ef0069-1cad-44b8-bbc4-a18e2c8a2fb9"/>
  <p:tag name="COMMONDATA" val="eyJoZGlkIjoiNzc2MzNjNjhlOWQyZGI1NTFhZjA1MDU3YWJiODM1NDMifQ=="/>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2058</Words>
  <Application>WPS 演示</Application>
  <PresentationFormat>宽屏</PresentationFormat>
  <Paragraphs>159</Paragraphs>
  <Slides>17</Slides>
  <Notes>0</Notes>
  <HiddenSlides>0</HiddenSlides>
  <MMClips>0</MMClips>
  <ScaleCrop>false</ScaleCrop>
  <HeadingPairs>
    <vt:vector size="6" baseType="variant">
      <vt:variant>
        <vt:lpstr>已用的字体</vt:lpstr>
      </vt:variant>
      <vt:variant>
        <vt:i4>9</vt:i4>
      </vt:variant>
      <vt:variant>
        <vt:lpstr>主题</vt:lpstr>
      </vt:variant>
      <vt:variant>
        <vt:i4>3</vt:i4>
      </vt:variant>
      <vt:variant>
        <vt:lpstr>幻灯片标题</vt:lpstr>
      </vt:variant>
      <vt:variant>
        <vt:i4>17</vt:i4>
      </vt:variant>
    </vt:vector>
  </HeadingPairs>
  <TitlesOfParts>
    <vt:vector size="29" baseType="lpstr">
      <vt:lpstr>Arial</vt:lpstr>
      <vt:lpstr>宋体</vt:lpstr>
      <vt:lpstr>Wingdings</vt:lpstr>
      <vt:lpstr>新宋体</vt:lpstr>
      <vt:lpstr>华文楷体</vt:lpstr>
      <vt:lpstr>楷体</vt:lpstr>
      <vt:lpstr>微软雅黑</vt:lpstr>
      <vt:lpstr>Arial Unicode MS</vt:lpstr>
      <vt:lpstr>Calibri</vt:lpstr>
      <vt:lpstr>默认设计模板</vt:lpstr>
      <vt:lpstr>1_默认设计模板</vt:lpstr>
      <vt:lpstr>2_默认设计模板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郑友龙</dc:creator>
  <cp:lastModifiedBy>郑友龙</cp:lastModifiedBy>
  <cp:revision>67</cp:revision>
  <dcterms:created xsi:type="dcterms:W3CDTF">2022-07-08T02:50:00Z</dcterms:created>
  <dcterms:modified xsi:type="dcterms:W3CDTF">2023-07-21T03:47:11Z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2052-11.1.0.14309</vt:lpwstr>
  </property>
  <property fmtid="{D5CDD505-2E9C-101B-9397-08002B2CF9AE}" pid="3" name="ICV">
    <vt:lpwstr>1D1F2DA6E181420D84131DCF4EE38718_12</vt:lpwstr>
  </property>
</Properties>
</file>