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sldIdLst>
    <p:sldId id="256" r:id="rId6"/>
    <p:sldId id="257" r:id="rId7"/>
    <p:sldId id="277" r:id="rId8"/>
    <p:sldId id="258" r:id="rId9"/>
    <p:sldId id="292" r:id="rId10"/>
    <p:sldId id="293" r:id="rId11"/>
    <p:sldId id="294" r:id="rId12"/>
    <p:sldId id="266" r:id="rId13"/>
    <p:sldId id="267" r:id="rId14"/>
    <p:sldId id="268" r:id="rId15"/>
    <p:sldId id="269" r:id="rId16"/>
    <p:sldId id="270" r:id="rId17"/>
    <p:sldId id="271" r:id="rId18"/>
    <p:sldId id="295" r:id="rId19"/>
    <p:sldId id="296" r:id="rId20"/>
    <p:sldId id="297" r:id="rId21"/>
    <p:sldId id="263" r:id="rId22"/>
    <p:sldId id="272" r:id="rId23"/>
    <p:sldId id="273" r:id="rId24"/>
    <p:sldId id="278" r:id="rId25"/>
    <p:sldId id="279" r:id="rId26"/>
    <p:sldId id="291" r:id="rId27"/>
  </p:sldIdLst>
  <p:sldSz cx="12192000" cy="6858000"/>
  <p:notesSz cx="6858000" cy="9144000"/>
  <p:custDataLst>
    <p:tags r:id="rId32"/>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25" userDrawn="1">
          <p15:clr>
            <a:srgbClr val="A4A3A4"/>
          </p15:clr>
        </p15:guide>
        <p15:guide id="2" pos="3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318" y="66"/>
      </p:cViewPr>
      <p:guideLst>
        <p:guide orient="horz" pos="2125"/>
        <p:guide pos="38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2" Type="http://schemas.openxmlformats.org/officeDocument/2006/relationships/tags" Target="tags/tag101.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27" name="文本占位符 1026"/>
          <p:cNvSpPr>
            <a:spLocks noGrp="1"/>
          </p:cNvSpPr>
          <p:nvPr>
            <p:ph type="body"/>
          </p:nvPr>
        </p:nvSpPr>
        <p:spPr>
          <a:xfrm>
            <a:off x="609600" y="1600200"/>
            <a:ext cx="10972800" cy="4525963"/>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 1025"/>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2051" name="文本占位符 1026"/>
          <p:cNvSpPr>
            <a:spLocks noGrp="1"/>
          </p:cNvSpPr>
          <p:nvPr>
            <p:ph type="body"/>
          </p:nvPr>
        </p:nvSpPr>
        <p:spPr>
          <a:xfrm>
            <a:off x="609600" y="1600200"/>
            <a:ext cx="10972800" cy="4525963"/>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标题 1025"/>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3075" name="文本占位符 1026"/>
          <p:cNvSpPr>
            <a:spLocks noGrp="1"/>
          </p:cNvSpPr>
          <p:nvPr>
            <p:ph type="body"/>
          </p:nvPr>
        </p:nvSpPr>
        <p:spPr>
          <a:xfrm>
            <a:off x="609600" y="1600200"/>
            <a:ext cx="10972800" cy="4525963"/>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标题 1025"/>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4099" name="文本占位符 1026"/>
          <p:cNvSpPr>
            <a:spLocks noGrp="1"/>
          </p:cNvSpPr>
          <p:nvPr>
            <p:ph type="body"/>
          </p:nvPr>
        </p:nvSpPr>
        <p:spPr>
          <a:xfrm>
            <a:off x="609600" y="1600200"/>
            <a:ext cx="10972800" cy="4525963"/>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1.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image" Target="../media/image8.png"/><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3.xml"/><Relationship Id="rId6" Type="http://schemas.openxmlformats.org/officeDocument/2006/relationships/tags" Target="../tags/tag48.xml"/><Relationship Id="rId5" Type="http://schemas.openxmlformats.org/officeDocument/2006/relationships/image" Target="../media/image9.png"/><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3.xml"/><Relationship Id="rId7" Type="http://schemas.openxmlformats.org/officeDocument/2006/relationships/tags" Target="../tags/tag53.xml"/><Relationship Id="rId6" Type="http://schemas.openxmlformats.org/officeDocument/2006/relationships/image" Target="../media/image10.png"/><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tags" Target="../tags/tag59.xml"/><Relationship Id="rId7" Type="http://schemas.openxmlformats.org/officeDocument/2006/relationships/image" Target="../media/image11.png"/><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3.xml"/><Relationship Id="rId6" Type="http://schemas.openxmlformats.org/officeDocument/2006/relationships/tags" Target="../tags/tag75.xml"/><Relationship Id="rId5" Type="http://schemas.openxmlformats.org/officeDocument/2006/relationships/image" Target="../media/image15.png"/><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3.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image" Target="../media/image16.png"/><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image" Target="../media/image17.png"/><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3.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tags" Target="../tags/tag87.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3.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tags" Target="../tags/tag91.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image" Target="../media/image18.png"/><Relationship Id="rId3" Type="http://schemas.openxmlformats.org/officeDocument/2006/relationships/tags" Target="../tags/tag96.xml"/><Relationship Id="rId2" Type="http://schemas.openxmlformats.org/officeDocument/2006/relationships/image" Target="../media/image1.jpeg"/><Relationship Id="rId1" Type="http://schemas.openxmlformats.org/officeDocument/2006/relationships/tags" Target="../tags/tag95.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3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2.png"/><Relationship Id="rId7" Type="http://schemas.openxmlformats.org/officeDocument/2006/relationships/tags" Target="../tags/tag17.xml"/><Relationship Id="rId6" Type="http://schemas.microsoft.com/office/2007/relationships/media" Target="../media/media1.mp4"/><Relationship Id="rId5" Type="http://schemas.openxmlformats.org/officeDocument/2006/relationships/video" Target="../media/media1.mp4"/><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3.xml"/><Relationship Id="rId7" Type="http://schemas.openxmlformats.org/officeDocument/2006/relationships/image" Target="../media/image7.png"/><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组合 5"/>
          <p:cNvGrpSpPr/>
          <p:nvPr/>
        </p:nvGrpSpPr>
        <p:grpSpPr>
          <a:xfrm>
            <a:off x="0" y="0"/>
            <a:ext cx="3757613" cy="700088"/>
            <a:chOff x="0" y="0"/>
            <a:chExt cx="5917" cy="1102"/>
          </a:xfrm>
        </p:grpSpPr>
        <p:sp>
          <p:nvSpPr>
            <p:cNvPr id="5122" name="文本框 2"/>
            <p:cNvSpPr txBox="1"/>
            <p:nvPr/>
          </p:nvSpPr>
          <p:spPr>
            <a:xfrm>
              <a:off x="1095" y="0"/>
              <a:ext cx="4822" cy="101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5123" name="图片 3" descr="6b8708cbff3fdcecba2b531040b50f4"/>
            <p:cNvPicPr>
              <a:picLocks noChangeAspect="1"/>
            </p:cNvPicPr>
            <p:nvPr>
              <p:custDataLst>
                <p:tags r:id="rId1"/>
              </p:custDataLst>
            </p:nvPr>
          </p:nvPicPr>
          <p:blipFill>
            <a:blip r:embed="rId2"/>
            <a:stretch>
              <a:fillRect/>
            </a:stretch>
          </p:blipFill>
          <p:spPr>
            <a:xfrm>
              <a:off x="0" y="70"/>
              <a:ext cx="1032" cy="1032"/>
            </a:xfrm>
            <a:prstGeom prst="rect">
              <a:avLst/>
            </a:prstGeom>
            <a:noFill/>
            <a:ln w="9525">
              <a:noFill/>
            </a:ln>
          </p:spPr>
        </p:pic>
      </p:grpSp>
      <p:sp>
        <p:nvSpPr>
          <p:cNvPr id="5" name="流程图: 过程 4"/>
          <p:cNvSpPr/>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7" name="流程图: 过程 16"/>
          <p:cNvSpPr/>
          <p:nvPr/>
        </p:nvSpPr>
        <p:spPr>
          <a:xfrm>
            <a:off x="-25400" y="6308725"/>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5126" name="文本框 1"/>
          <p:cNvSpPr txBox="1"/>
          <p:nvPr>
            <p:custDataLst>
              <p:tags r:id="rId3"/>
            </p:custDataLst>
          </p:nvPr>
        </p:nvSpPr>
        <p:spPr>
          <a:xfrm>
            <a:off x="2135188" y="1773238"/>
            <a:ext cx="7140575" cy="1042987"/>
          </a:xfrm>
          <a:prstGeom prst="rect">
            <a:avLst/>
          </a:prstGeom>
          <a:noFill/>
          <a:ln w="9525">
            <a:noFill/>
          </a:ln>
        </p:spPr>
        <p:txBody>
          <a:bodyPr wrap="none" anchor="t" anchorCtr="0"/>
          <a:lstStyle/>
          <a:p>
            <a:r>
              <a:rPr lang="zh-CN" altLang="en-US" sz="7200" b="1">
                <a:solidFill>
                  <a:srgbClr val="0070C0"/>
                </a:solidFill>
                <a:latin typeface="Arial" panose="020B0604020202020204" pitchFamily="34" charset="0"/>
                <a:ea typeface="宋体" panose="02010600030101010101" pitchFamily="2" charset="-122"/>
              </a:rPr>
              <a:t>工业机器人离线编程</a:t>
            </a:r>
            <a:endParaRPr lang="zh-CN" altLang="en-US" sz="7200" b="1">
              <a:solidFill>
                <a:srgbClr val="0070C0"/>
              </a:solidFill>
              <a:latin typeface="Arial" panose="020B0604020202020204" pitchFamily="34" charset="0"/>
              <a:ea typeface="宋体" panose="02010600030101010101" pitchFamily="2" charset="-122"/>
            </a:endParaRPr>
          </a:p>
        </p:txBody>
      </p:sp>
      <p:sp>
        <p:nvSpPr>
          <p:cNvPr id="5128" name="文本框 2"/>
          <p:cNvSpPr txBox="1"/>
          <p:nvPr>
            <p:custDataLst>
              <p:tags r:id="rId4"/>
            </p:custDataLst>
          </p:nvPr>
        </p:nvSpPr>
        <p:spPr>
          <a:xfrm>
            <a:off x="4537075" y="3136900"/>
            <a:ext cx="6513513" cy="1076325"/>
          </a:xfrm>
          <a:prstGeom prst="rect">
            <a:avLst/>
          </a:prstGeom>
          <a:noFill/>
          <a:ln w="9525">
            <a:noFill/>
          </a:ln>
        </p:spPr>
        <p:txBody>
          <a:bodyPr wrap="square" anchor="t" anchorCtr="0">
            <a:spAutoFit/>
          </a:bodyPr>
          <a:lstStyle/>
          <a:p>
            <a:r>
              <a:rPr lang="en-US" altLang="zh-CN" sz="3200" b="1">
                <a:solidFill>
                  <a:srgbClr val="0070C0"/>
                </a:solidFill>
                <a:latin typeface="Arial" panose="020B0604020202020204" pitchFamily="34" charset="0"/>
                <a:ea typeface="宋体" panose="02010600030101010101" pitchFamily="2" charset="-122"/>
              </a:rPr>
              <a:t>--</a:t>
            </a:r>
            <a:r>
              <a:rPr lang="zh-CN" altLang="zh-CN" sz="3200" b="1">
                <a:solidFill>
                  <a:srgbClr val="0070C0"/>
                </a:solidFill>
                <a:latin typeface="Arial" panose="020B0604020202020204" pitchFamily="34" charset="0"/>
                <a:ea typeface="宋体" panose="02010600030101010101" pitchFamily="2" charset="-122"/>
              </a:rPr>
              <a:t>1.</a:t>
            </a:r>
            <a:r>
              <a:rPr lang="en-US" altLang="zh-CN" sz="3200" b="1">
                <a:solidFill>
                  <a:srgbClr val="0070C0"/>
                </a:solidFill>
                <a:latin typeface="Arial" panose="020B0604020202020204" pitchFamily="34" charset="0"/>
                <a:ea typeface="宋体" panose="02010600030101010101" pitchFamily="2" charset="-122"/>
              </a:rPr>
              <a:t>3</a:t>
            </a:r>
            <a:r>
              <a:rPr lang="zh-CN" altLang="en-US" sz="3200" b="1">
                <a:solidFill>
                  <a:srgbClr val="0070C0"/>
                </a:solidFill>
                <a:latin typeface="Arial" panose="020B0604020202020204" pitchFamily="34" charset="0"/>
                <a:ea typeface="宋体" panose="02010600030101010101" pitchFamily="2" charset="-122"/>
              </a:rPr>
              <a:t>创建</a:t>
            </a:r>
            <a:r>
              <a:rPr lang="zh-CN" altLang="en-US" sz="3200" b="1">
                <a:solidFill>
                  <a:srgbClr val="0070C0"/>
                </a:solidFill>
                <a:latin typeface="Arial" panose="020B0604020202020204" pitchFamily="34" charset="0"/>
                <a:ea typeface="宋体" panose="02010600030101010101" pitchFamily="2" charset="-122"/>
              </a:rPr>
              <a:t>汽车车门激光切割</a:t>
            </a:r>
            <a:r>
              <a:rPr lang="en-US" altLang="zh-CN" sz="3200" b="1">
                <a:solidFill>
                  <a:srgbClr val="0070C0"/>
                </a:solidFill>
                <a:latin typeface="Arial" panose="020B0604020202020204" pitchFamily="34" charset="0"/>
                <a:ea typeface="宋体" panose="02010600030101010101" pitchFamily="2" charset="-122"/>
              </a:rPr>
              <a:t>S</a:t>
            </a:r>
            <a:r>
              <a:rPr lang="en-US" altLang="zh-CN" sz="3200" b="1">
                <a:solidFill>
                  <a:srgbClr val="0070C0"/>
                </a:solidFill>
                <a:latin typeface="Arial" panose="020B0604020202020204" pitchFamily="34" charset="0"/>
                <a:ea typeface="宋体" panose="02010600030101010101" pitchFamily="2" charset="-122"/>
              </a:rPr>
              <a:t>mart</a:t>
            </a:r>
            <a:r>
              <a:rPr lang="zh-CN" altLang="en-US" sz="3200" b="1">
                <a:solidFill>
                  <a:srgbClr val="0070C0"/>
                </a:solidFill>
                <a:latin typeface="Arial" panose="020B0604020202020204" pitchFamily="34" charset="0"/>
                <a:ea typeface="宋体" panose="02010600030101010101" pitchFamily="2" charset="-122"/>
              </a:rPr>
              <a:t>组件</a:t>
            </a:r>
            <a:endParaRPr lang="zh-CN" altLang="en-US" sz="3200" b="1">
              <a:solidFill>
                <a:srgbClr val="0070C0"/>
              </a:solidFill>
              <a:latin typeface="Arial" panose="020B0604020202020204" pitchFamily="34" charset="0"/>
              <a:ea typeface="宋体" panose="02010600030101010101" pitchFamily="2" charset="-122"/>
            </a:endParaRPr>
          </a:p>
        </p:txBody>
      </p:sp>
      <p:sp>
        <p:nvSpPr>
          <p:cNvPr id="5125" name="文本框 1"/>
          <p:cNvSpPr txBox="1"/>
          <p:nvPr>
            <p:custDataLst>
              <p:tags r:id="rId5"/>
            </p:custDataLst>
          </p:nvPr>
        </p:nvSpPr>
        <p:spPr>
          <a:xfrm>
            <a:off x="4656455" y="4869180"/>
            <a:ext cx="3006725" cy="583565"/>
          </a:xfrm>
          <a:prstGeom prst="rect">
            <a:avLst/>
          </a:prstGeom>
          <a:noFill/>
          <a:ln w="9525">
            <a:noFill/>
          </a:ln>
        </p:spPr>
        <p:txBody>
          <a:bodyPr wrap="square" anchor="t" anchorCtr="0">
            <a:spAutoFit/>
          </a:bodyPr>
          <a:lstStyle/>
          <a:p>
            <a:r>
              <a:rPr lang="zh-CN" altLang="en-US" sz="3200" b="1">
                <a:solidFill>
                  <a:srgbClr val="0070C0"/>
                </a:solidFill>
                <a:latin typeface="Arial" panose="020B0604020202020204" pitchFamily="34" charset="0"/>
                <a:ea typeface="宋体" panose="02010600030101010101" pitchFamily="2" charset="-122"/>
              </a:rPr>
              <a:t>主讲：郑友龙</a:t>
            </a:r>
            <a:endParaRPr lang="zh-CN" altLang="en-US" sz="3200" b="1">
              <a:solidFill>
                <a:srgbClr val="0070C0"/>
              </a:solidFill>
              <a:latin typeface="Arial" panose="020B0604020202020204" pitchFamily="34" charset="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1266"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11267" name="文本框 2"/>
          <p:cNvSpPr txBox="1"/>
          <p:nvPr>
            <p:custDataLst>
              <p:tags r:id="rId2"/>
            </p:custDataLst>
          </p:nvPr>
        </p:nvSpPr>
        <p:spPr>
          <a:xfrm>
            <a:off x="600075" y="836613"/>
            <a:ext cx="5399088"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sym typeface="+mn-ea"/>
              </a:rPr>
              <a:t>二、发光</a:t>
            </a:r>
            <a:r>
              <a:rPr lang="en-US" altLang="zh-CN" sz="3600" b="1" dirty="0">
                <a:solidFill>
                  <a:srgbClr val="0070C0"/>
                </a:solidFill>
                <a:latin typeface="楷体" panose="02010609060101010101" charset="-122"/>
                <a:ea typeface="楷体" panose="02010609060101010101" charset="-122"/>
                <a:sym typeface="+mn-ea"/>
              </a:rPr>
              <a:t>smart</a:t>
            </a:r>
            <a:r>
              <a:rPr lang="zh-CN" altLang="en-US" sz="3600" b="1" dirty="0">
                <a:solidFill>
                  <a:srgbClr val="0070C0"/>
                </a:solidFill>
                <a:latin typeface="楷体" panose="02010609060101010101" charset="-122"/>
                <a:ea typeface="楷体" panose="02010609060101010101" charset="-122"/>
                <a:sym typeface="+mn-ea"/>
              </a:rPr>
              <a:t>组件</a:t>
            </a:r>
            <a:endParaRPr lang="zh-CN" altLang="en-US" sz="3600" b="1" dirty="0">
              <a:solidFill>
                <a:srgbClr val="0070C0"/>
              </a:solidFill>
              <a:latin typeface="楷体" panose="02010609060101010101" charset="-122"/>
              <a:ea typeface="楷体" panose="02010609060101010101" charset="-122"/>
            </a:endParaRPr>
          </a:p>
        </p:txBody>
      </p:sp>
      <p:sp>
        <p:nvSpPr>
          <p:cNvPr id="11268" name="文本框 1"/>
          <p:cNvSpPr txBox="1"/>
          <p:nvPr>
            <p:custDataLst>
              <p:tags r:id="rId3"/>
            </p:custDataLst>
          </p:nvPr>
        </p:nvSpPr>
        <p:spPr>
          <a:xfrm>
            <a:off x="727075" y="1674813"/>
            <a:ext cx="4997450" cy="830262"/>
          </a:xfrm>
          <a:prstGeom prst="rect">
            <a:avLst/>
          </a:prstGeom>
          <a:noFill/>
          <a:ln w="9525">
            <a:noFill/>
          </a:ln>
        </p:spPr>
        <p:txBody>
          <a:bodyPr wrap="square" anchor="t" anchorCtr="0">
            <a:spAutoFit/>
          </a:bodyPr>
          <a:lstStyle/>
          <a:p>
            <a:r>
              <a:rPr lang="en-US" altLang="zh-CN" sz="2400" dirty="0">
                <a:latin typeface="楷体" panose="02010609060101010101" charset="-122"/>
                <a:ea typeface="楷体" panose="02010609060101010101" charset="-122"/>
              </a:rPr>
              <a:t>1.</a:t>
            </a:r>
            <a:r>
              <a:rPr lang="zh-CN" altLang="en-US" sz="2400" dirty="0">
                <a:latin typeface="楷体" panose="02010609060101010101" charset="-122"/>
                <a:ea typeface="楷体" panose="02010609060101010101" charset="-122"/>
              </a:rPr>
              <a:t>打开</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高级照明</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，点击</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创建光线</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中的</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点光</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a:t>
            </a:r>
            <a:endParaRPr lang="zh-CN" altLang="en-US" sz="2400" dirty="0">
              <a:latin typeface="楷体" panose="02010609060101010101" charset="-122"/>
              <a:ea typeface="楷体" panose="02010609060101010101" charset="-122"/>
            </a:endParaRPr>
          </a:p>
        </p:txBody>
      </p:sp>
      <p:sp>
        <p:nvSpPr>
          <p:cNvPr id="11270" name="文本框 1"/>
          <p:cNvSpPr txBox="1"/>
          <p:nvPr>
            <p:custDataLst>
              <p:tags r:id="rId4"/>
            </p:custDataLst>
          </p:nvPr>
        </p:nvSpPr>
        <p:spPr>
          <a:xfrm>
            <a:off x="727075" y="2720975"/>
            <a:ext cx="4997450" cy="830263"/>
          </a:xfrm>
          <a:prstGeom prst="rect">
            <a:avLst/>
          </a:prstGeom>
          <a:noFill/>
          <a:ln w="9525">
            <a:noFill/>
          </a:ln>
        </p:spPr>
        <p:txBody>
          <a:bodyPr wrap="square" anchor="t" anchorCtr="0">
            <a:spAutoFit/>
          </a:bodyPr>
          <a:lstStyle/>
          <a:p>
            <a:r>
              <a:rPr lang="en-US" altLang="zh-CN" sz="2400" dirty="0">
                <a:latin typeface="楷体" panose="02010609060101010101" charset="-122"/>
                <a:ea typeface="楷体" panose="02010609060101010101" charset="-122"/>
              </a:rPr>
              <a:t>2.</a:t>
            </a:r>
            <a:r>
              <a:rPr lang="zh-CN" altLang="en-US" sz="2400" dirty="0">
                <a:latin typeface="楷体" panose="02010609060101010101" charset="-122"/>
                <a:ea typeface="楷体" panose="02010609060101010101" charset="-122"/>
              </a:rPr>
              <a:t>将点光的位置设定在工具坐标</a:t>
            </a:r>
            <a:r>
              <a:rPr lang="en-US" altLang="zh-CN" sz="2400" dirty="0">
                <a:latin typeface="楷体" panose="02010609060101010101" charset="-122"/>
                <a:ea typeface="楷体" panose="02010609060101010101" charset="-122"/>
              </a:rPr>
              <a:t>tool1</a:t>
            </a:r>
            <a:r>
              <a:rPr lang="zh-CN" altLang="en-US" sz="2400" dirty="0">
                <a:latin typeface="楷体" panose="02010609060101010101" charset="-122"/>
                <a:ea typeface="楷体" panose="02010609060101010101" charset="-122"/>
              </a:rPr>
              <a:t>处；</a:t>
            </a:r>
            <a:endParaRPr lang="zh-CN" altLang="en-US" sz="2400" dirty="0">
              <a:latin typeface="楷体" panose="02010609060101010101" charset="-122"/>
              <a:ea typeface="楷体" panose="02010609060101010101" charset="-122"/>
            </a:endParaRPr>
          </a:p>
        </p:txBody>
      </p:sp>
      <p:sp>
        <p:nvSpPr>
          <p:cNvPr id="11271" name="文本框 1"/>
          <p:cNvSpPr txBox="1"/>
          <p:nvPr>
            <p:custDataLst>
              <p:tags r:id="rId5"/>
            </p:custDataLst>
          </p:nvPr>
        </p:nvSpPr>
        <p:spPr>
          <a:xfrm>
            <a:off x="727075" y="3768725"/>
            <a:ext cx="4997450" cy="829945"/>
          </a:xfrm>
          <a:prstGeom prst="rect">
            <a:avLst/>
          </a:prstGeom>
          <a:noFill/>
          <a:ln w="9525">
            <a:noFill/>
          </a:ln>
        </p:spPr>
        <p:txBody>
          <a:bodyPr wrap="square" anchor="t" anchorCtr="0">
            <a:spAutoFit/>
          </a:bodyPr>
          <a:lstStyle/>
          <a:p>
            <a:r>
              <a:rPr lang="en-US" altLang="zh-CN" sz="2400" b="1" dirty="0">
                <a:latin typeface="楷体" panose="02010609060101010101" charset="-122"/>
                <a:ea typeface="楷体" panose="02010609060101010101" charset="-122"/>
              </a:rPr>
              <a:t>3.</a:t>
            </a:r>
            <a:r>
              <a:rPr lang="zh-CN" altLang="en-US" sz="2400" b="1" dirty="0">
                <a:latin typeface="楷体" panose="02010609060101010101" charset="-122"/>
                <a:ea typeface="楷体" panose="02010609060101010101" charset="-122"/>
              </a:rPr>
              <a:t>右键</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点光</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，安装到</a:t>
            </a:r>
            <a:r>
              <a:rPr lang="en-US" altLang="zh-CN" sz="2400" b="1" dirty="0">
                <a:latin typeface="楷体" panose="02010609060101010101" charset="-122"/>
                <a:ea typeface="楷体" panose="02010609060101010101" charset="-122"/>
              </a:rPr>
              <a:t>“IRB14600”</a:t>
            </a:r>
            <a:r>
              <a:rPr lang="zh-CN" altLang="en-US" sz="2400" b="1" dirty="0">
                <a:latin typeface="楷体" panose="02010609060101010101" charset="-122"/>
                <a:ea typeface="楷体" panose="02010609060101010101" charset="-122"/>
              </a:rPr>
              <a:t>。</a:t>
            </a:r>
            <a:endParaRPr lang="zh-CN" altLang="en-US" sz="2400" b="1" dirty="0">
              <a:latin typeface="楷体" panose="02010609060101010101" charset="-122"/>
              <a:ea typeface="楷体" panose="02010609060101010101" charset="-122"/>
            </a:endParaRPr>
          </a:p>
        </p:txBody>
      </p:sp>
      <p:sp>
        <p:nvSpPr>
          <p:cNvPr id="5" name="流程图: 过程 4"/>
          <p:cNvSpPr/>
          <p:nvPr>
            <p:custDataLst>
              <p:tags r:id="rId6"/>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pic>
        <p:nvPicPr>
          <p:cNvPr id="30" name="图片 4"/>
          <p:cNvPicPr>
            <a:picLocks noChangeAspect="1"/>
          </p:cNvPicPr>
          <p:nvPr>
            <p:custDataLst>
              <p:tags r:id="rId7"/>
            </p:custDataLst>
          </p:nvPr>
        </p:nvPicPr>
        <p:blipFill>
          <a:blip r:embed="rId8"/>
          <a:stretch>
            <a:fillRect/>
          </a:stretch>
        </p:blipFill>
        <p:spPr>
          <a:xfrm>
            <a:off x="5591810" y="1772920"/>
            <a:ext cx="5757545" cy="33959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2290"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12291" name="文本框 2"/>
          <p:cNvSpPr txBox="1"/>
          <p:nvPr>
            <p:custDataLst>
              <p:tags r:id="rId2"/>
            </p:custDataLst>
          </p:nvPr>
        </p:nvSpPr>
        <p:spPr>
          <a:xfrm>
            <a:off x="600075" y="836613"/>
            <a:ext cx="5399088"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sym typeface="+mn-ea"/>
              </a:rPr>
              <a:t>二、发光</a:t>
            </a:r>
            <a:r>
              <a:rPr lang="en-US" altLang="zh-CN" sz="3600" b="1" dirty="0">
                <a:solidFill>
                  <a:srgbClr val="0070C0"/>
                </a:solidFill>
                <a:latin typeface="楷体" panose="02010609060101010101" charset="-122"/>
                <a:ea typeface="楷体" panose="02010609060101010101" charset="-122"/>
                <a:sym typeface="+mn-ea"/>
              </a:rPr>
              <a:t>smart</a:t>
            </a:r>
            <a:r>
              <a:rPr lang="zh-CN" altLang="en-US" sz="3600" b="1" dirty="0">
                <a:solidFill>
                  <a:srgbClr val="0070C0"/>
                </a:solidFill>
                <a:latin typeface="楷体" panose="02010609060101010101" charset="-122"/>
                <a:ea typeface="楷体" panose="02010609060101010101" charset="-122"/>
                <a:sym typeface="+mn-ea"/>
              </a:rPr>
              <a:t>组件</a:t>
            </a:r>
            <a:endParaRPr lang="zh-CN" altLang="en-US" sz="3600" b="1" dirty="0">
              <a:solidFill>
                <a:srgbClr val="0070C0"/>
              </a:solidFill>
              <a:latin typeface="楷体" panose="02010609060101010101" charset="-122"/>
              <a:ea typeface="楷体" panose="02010609060101010101" charset="-122"/>
            </a:endParaRPr>
          </a:p>
        </p:txBody>
      </p:sp>
      <p:sp>
        <p:nvSpPr>
          <p:cNvPr id="12292" name="文本框 1"/>
          <p:cNvSpPr txBox="1"/>
          <p:nvPr>
            <p:custDataLst>
              <p:tags r:id="rId3"/>
            </p:custDataLst>
          </p:nvPr>
        </p:nvSpPr>
        <p:spPr>
          <a:xfrm>
            <a:off x="727075" y="1674813"/>
            <a:ext cx="4997450" cy="830262"/>
          </a:xfrm>
          <a:prstGeom prst="rect">
            <a:avLst/>
          </a:prstGeom>
          <a:noFill/>
          <a:ln w="9525">
            <a:noFill/>
          </a:ln>
        </p:spPr>
        <p:txBody>
          <a:bodyPr wrap="square" anchor="t" anchorCtr="0">
            <a:spAutoFit/>
          </a:bodyPr>
          <a:lstStyle/>
          <a:p>
            <a:r>
              <a:rPr lang="en-US" altLang="zh-CN" sz="2400" b="1" dirty="0">
                <a:latin typeface="楷体" panose="02010609060101010101" charset="-122"/>
                <a:ea typeface="楷体" panose="02010609060101010101" charset="-122"/>
              </a:rPr>
              <a:t>4.</a:t>
            </a:r>
            <a:r>
              <a:rPr lang="zh-CN" altLang="en-US" sz="2400" b="1" dirty="0">
                <a:latin typeface="楷体" panose="02010609060101010101" charset="-122"/>
                <a:ea typeface="楷体" panose="02010609060101010101" charset="-122"/>
              </a:rPr>
              <a:t>在</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建模</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菜单中点击</a:t>
            </a:r>
            <a:r>
              <a:rPr lang="en-US" altLang="zh-CN" sz="2400" b="1" dirty="0">
                <a:latin typeface="楷体" panose="02010609060101010101" charset="-122"/>
                <a:ea typeface="楷体" panose="02010609060101010101" charset="-122"/>
              </a:rPr>
              <a:t>“Smart</a:t>
            </a:r>
            <a:r>
              <a:rPr lang="zh-CN" altLang="en-US" sz="2400" b="1" dirty="0">
                <a:latin typeface="楷体" panose="02010609060101010101" charset="-122"/>
                <a:ea typeface="楷体" panose="02010609060101010101" charset="-122"/>
              </a:rPr>
              <a:t>组件</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，并命名为</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发光</a:t>
            </a:r>
            <a:r>
              <a:rPr lang="en-US" altLang="zh-CN" sz="2400" b="1" dirty="0">
                <a:latin typeface="楷体" panose="02010609060101010101" charset="-122"/>
                <a:ea typeface="楷体" panose="02010609060101010101" charset="-122"/>
              </a:rPr>
              <a:t>smart”</a:t>
            </a:r>
            <a:r>
              <a:rPr lang="zh-CN" altLang="en-US" sz="2400" b="1" dirty="0">
                <a:latin typeface="楷体" panose="02010609060101010101" charset="-122"/>
                <a:ea typeface="楷体" panose="02010609060101010101" charset="-122"/>
              </a:rPr>
              <a:t>；</a:t>
            </a:r>
            <a:endParaRPr lang="zh-CN" altLang="en-US" sz="2400" b="1" dirty="0">
              <a:latin typeface="楷体" panose="02010609060101010101" charset="-122"/>
              <a:ea typeface="楷体" panose="02010609060101010101" charset="-122"/>
            </a:endParaRPr>
          </a:p>
        </p:txBody>
      </p:sp>
      <p:pic>
        <p:nvPicPr>
          <p:cNvPr id="12293" name="图片 6"/>
          <p:cNvPicPr>
            <a:picLocks noChangeAspect="1"/>
          </p:cNvPicPr>
          <p:nvPr>
            <p:custDataLst>
              <p:tags r:id="rId4"/>
            </p:custDataLst>
          </p:nvPr>
        </p:nvPicPr>
        <p:blipFill>
          <a:blip r:embed="rId5"/>
          <a:stretch>
            <a:fillRect/>
          </a:stretch>
        </p:blipFill>
        <p:spPr>
          <a:xfrm>
            <a:off x="6240463" y="1773238"/>
            <a:ext cx="4303712" cy="4200525"/>
          </a:xfrm>
          <a:prstGeom prst="rect">
            <a:avLst/>
          </a:prstGeom>
          <a:noFill/>
          <a:ln w="9525">
            <a:noFill/>
          </a:ln>
        </p:spPr>
      </p:pic>
      <p:sp>
        <p:nvSpPr>
          <p:cNvPr id="5" name="流程图: 过程 4"/>
          <p:cNvSpPr/>
          <p:nvPr>
            <p:custDataLst>
              <p:tags r:id="rId6"/>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3314"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13315" name="文本框 2"/>
          <p:cNvSpPr txBox="1"/>
          <p:nvPr>
            <p:custDataLst>
              <p:tags r:id="rId2"/>
            </p:custDataLst>
          </p:nvPr>
        </p:nvSpPr>
        <p:spPr>
          <a:xfrm>
            <a:off x="600075" y="836613"/>
            <a:ext cx="5399088"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sym typeface="+mn-ea"/>
              </a:rPr>
              <a:t>二、发光</a:t>
            </a:r>
            <a:r>
              <a:rPr lang="en-US" altLang="zh-CN" sz="3600" b="1" dirty="0">
                <a:solidFill>
                  <a:srgbClr val="0070C0"/>
                </a:solidFill>
                <a:latin typeface="楷体" panose="02010609060101010101" charset="-122"/>
                <a:ea typeface="楷体" panose="02010609060101010101" charset="-122"/>
                <a:sym typeface="+mn-ea"/>
              </a:rPr>
              <a:t>smart</a:t>
            </a:r>
            <a:r>
              <a:rPr lang="zh-CN" altLang="en-US" sz="3600" b="1" dirty="0">
                <a:solidFill>
                  <a:srgbClr val="0070C0"/>
                </a:solidFill>
                <a:latin typeface="楷体" panose="02010609060101010101" charset="-122"/>
                <a:ea typeface="楷体" panose="02010609060101010101" charset="-122"/>
                <a:sym typeface="+mn-ea"/>
              </a:rPr>
              <a:t>组件</a:t>
            </a:r>
            <a:endParaRPr lang="zh-CN" altLang="en-US" sz="3600" b="1" dirty="0">
              <a:solidFill>
                <a:srgbClr val="0070C0"/>
              </a:solidFill>
              <a:latin typeface="楷体" panose="02010609060101010101" charset="-122"/>
              <a:ea typeface="楷体" panose="02010609060101010101" charset="-122"/>
            </a:endParaRPr>
          </a:p>
        </p:txBody>
      </p:sp>
      <p:sp>
        <p:nvSpPr>
          <p:cNvPr id="13316" name="文本框 1"/>
          <p:cNvSpPr txBox="1"/>
          <p:nvPr>
            <p:custDataLst>
              <p:tags r:id="rId3"/>
            </p:custDataLst>
          </p:nvPr>
        </p:nvSpPr>
        <p:spPr>
          <a:xfrm>
            <a:off x="727075" y="1674813"/>
            <a:ext cx="4997450" cy="830262"/>
          </a:xfrm>
          <a:prstGeom prst="rect">
            <a:avLst/>
          </a:prstGeom>
          <a:noFill/>
          <a:ln w="9525">
            <a:noFill/>
          </a:ln>
        </p:spPr>
        <p:txBody>
          <a:bodyPr wrap="square" anchor="t" anchorCtr="0">
            <a:spAutoFit/>
          </a:bodyPr>
          <a:lstStyle/>
          <a:p>
            <a:r>
              <a:rPr lang="en-US" altLang="zh-CN" sz="2400" dirty="0">
                <a:latin typeface="楷体" panose="02010609060101010101" charset="-122"/>
                <a:ea typeface="楷体" panose="02010609060101010101" charset="-122"/>
              </a:rPr>
              <a:t>4.</a:t>
            </a:r>
            <a:r>
              <a:rPr lang="zh-CN" altLang="en-US" sz="2400" dirty="0">
                <a:latin typeface="楷体" panose="02010609060101010101" charset="-122"/>
                <a:ea typeface="楷体" panose="02010609060101010101" charset="-122"/>
              </a:rPr>
              <a:t>在</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建模</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菜单中点击</a:t>
            </a:r>
            <a:r>
              <a:rPr lang="en-US" altLang="zh-CN" sz="2400" dirty="0">
                <a:latin typeface="楷体" panose="02010609060101010101" charset="-122"/>
                <a:ea typeface="楷体" panose="02010609060101010101" charset="-122"/>
              </a:rPr>
              <a:t>“Smart</a:t>
            </a:r>
            <a:r>
              <a:rPr lang="zh-CN" altLang="en-US" sz="2400" dirty="0">
                <a:latin typeface="楷体" panose="02010609060101010101" charset="-122"/>
                <a:ea typeface="楷体" panose="02010609060101010101" charset="-122"/>
              </a:rPr>
              <a:t>组件</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，并命名为</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发光</a:t>
            </a:r>
            <a:r>
              <a:rPr lang="en-US" altLang="zh-CN" sz="2400" dirty="0">
                <a:latin typeface="楷体" panose="02010609060101010101" charset="-122"/>
                <a:ea typeface="楷体" panose="02010609060101010101" charset="-122"/>
              </a:rPr>
              <a:t>smart”</a:t>
            </a:r>
            <a:r>
              <a:rPr lang="zh-CN" altLang="en-US" sz="2400" dirty="0">
                <a:latin typeface="楷体" panose="02010609060101010101" charset="-122"/>
                <a:ea typeface="楷体" panose="02010609060101010101" charset="-122"/>
              </a:rPr>
              <a:t>；</a:t>
            </a:r>
            <a:endParaRPr lang="zh-CN" altLang="en-US" sz="2400" dirty="0">
              <a:latin typeface="楷体" panose="02010609060101010101" charset="-122"/>
              <a:ea typeface="楷体" panose="02010609060101010101" charset="-122"/>
            </a:endParaRPr>
          </a:p>
        </p:txBody>
      </p:sp>
      <p:sp>
        <p:nvSpPr>
          <p:cNvPr id="13317" name="文本框 7"/>
          <p:cNvSpPr txBox="1"/>
          <p:nvPr>
            <p:custDataLst>
              <p:tags r:id="rId4"/>
            </p:custDataLst>
          </p:nvPr>
        </p:nvSpPr>
        <p:spPr>
          <a:xfrm>
            <a:off x="727075" y="2636838"/>
            <a:ext cx="4997450" cy="830262"/>
          </a:xfrm>
          <a:prstGeom prst="rect">
            <a:avLst/>
          </a:prstGeom>
          <a:noFill/>
          <a:ln w="9525">
            <a:noFill/>
          </a:ln>
        </p:spPr>
        <p:txBody>
          <a:bodyPr wrap="square" anchor="t" anchorCtr="0">
            <a:spAutoFit/>
          </a:bodyPr>
          <a:lstStyle/>
          <a:p>
            <a:r>
              <a:rPr lang="en-US" altLang="zh-CN" sz="2400" b="1" dirty="0">
                <a:latin typeface="楷体" panose="02010609060101010101" charset="-122"/>
                <a:ea typeface="楷体" panose="02010609060101010101" charset="-122"/>
              </a:rPr>
              <a:t>5.</a:t>
            </a:r>
            <a:r>
              <a:rPr lang="zh-CN" altLang="en-US" sz="2400" b="1" dirty="0">
                <a:latin typeface="楷体" panose="02010609060101010101" charset="-122"/>
                <a:ea typeface="楷体" panose="02010609060101010101" charset="-122"/>
              </a:rPr>
              <a:t>在</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发光</a:t>
            </a:r>
            <a:r>
              <a:rPr lang="en-US" altLang="zh-CN" sz="2400" b="1" dirty="0">
                <a:latin typeface="楷体" panose="02010609060101010101" charset="-122"/>
                <a:ea typeface="楷体" panose="02010609060101010101" charset="-122"/>
              </a:rPr>
              <a:t>smart”</a:t>
            </a:r>
            <a:r>
              <a:rPr lang="zh-CN" altLang="en-US" sz="2400" b="1" dirty="0">
                <a:latin typeface="楷体" panose="02010609060101010101" charset="-122"/>
                <a:ea typeface="楷体" panose="02010609060101010101" charset="-122"/>
              </a:rPr>
              <a:t>添加以下三个子组件；</a:t>
            </a:r>
            <a:endParaRPr lang="zh-CN" altLang="en-US" sz="2400" b="1" dirty="0">
              <a:latin typeface="楷体" panose="02010609060101010101" charset="-122"/>
              <a:ea typeface="楷体" panose="02010609060101010101" charset="-122"/>
            </a:endParaRPr>
          </a:p>
        </p:txBody>
      </p:sp>
      <p:pic>
        <p:nvPicPr>
          <p:cNvPr id="13318" name="图片 3"/>
          <p:cNvPicPr>
            <a:picLocks noChangeAspect="1"/>
          </p:cNvPicPr>
          <p:nvPr>
            <p:custDataLst>
              <p:tags r:id="rId5"/>
            </p:custDataLst>
          </p:nvPr>
        </p:nvPicPr>
        <p:blipFill>
          <a:blip r:embed="rId6"/>
          <a:stretch>
            <a:fillRect/>
          </a:stretch>
        </p:blipFill>
        <p:spPr>
          <a:xfrm>
            <a:off x="6024563" y="1773238"/>
            <a:ext cx="5351462" cy="3422650"/>
          </a:xfrm>
          <a:prstGeom prst="rect">
            <a:avLst/>
          </a:prstGeom>
          <a:noFill/>
          <a:ln w="9525">
            <a:noFill/>
          </a:ln>
        </p:spPr>
      </p:pic>
      <p:sp>
        <p:nvSpPr>
          <p:cNvPr id="5" name="流程图: 过程 4"/>
          <p:cNvSpPr/>
          <p:nvPr>
            <p:custDataLst>
              <p:tags r:id="rId7"/>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4338"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14339" name="文本框 2"/>
          <p:cNvSpPr txBox="1"/>
          <p:nvPr>
            <p:custDataLst>
              <p:tags r:id="rId2"/>
            </p:custDataLst>
          </p:nvPr>
        </p:nvSpPr>
        <p:spPr>
          <a:xfrm>
            <a:off x="600075" y="836613"/>
            <a:ext cx="5399088"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sym typeface="+mn-ea"/>
              </a:rPr>
              <a:t>二、发光</a:t>
            </a:r>
            <a:r>
              <a:rPr lang="en-US" altLang="zh-CN" sz="3600" b="1" dirty="0">
                <a:solidFill>
                  <a:srgbClr val="0070C0"/>
                </a:solidFill>
                <a:latin typeface="楷体" panose="02010609060101010101" charset="-122"/>
                <a:ea typeface="楷体" panose="02010609060101010101" charset="-122"/>
                <a:sym typeface="+mn-ea"/>
              </a:rPr>
              <a:t>smart</a:t>
            </a:r>
            <a:r>
              <a:rPr lang="zh-CN" altLang="en-US" sz="3600" b="1" dirty="0">
                <a:solidFill>
                  <a:srgbClr val="0070C0"/>
                </a:solidFill>
                <a:latin typeface="楷体" panose="02010609060101010101" charset="-122"/>
                <a:ea typeface="楷体" panose="02010609060101010101" charset="-122"/>
                <a:sym typeface="+mn-ea"/>
              </a:rPr>
              <a:t>组件</a:t>
            </a:r>
            <a:endParaRPr lang="zh-CN" altLang="en-US" sz="3600" b="1" dirty="0">
              <a:solidFill>
                <a:srgbClr val="0070C0"/>
              </a:solidFill>
              <a:latin typeface="楷体" panose="02010609060101010101" charset="-122"/>
              <a:ea typeface="楷体" panose="02010609060101010101" charset="-122"/>
            </a:endParaRPr>
          </a:p>
        </p:txBody>
      </p:sp>
      <p:sp>
        <p:nvSpPr>
          <p:cNvPr id="14340" name="文本框 1"/>
          <p:cNvSpPr txBox="1"/>
          <p:nvPr>
            <p:custDataLst>
              <p:tags r:id="rId3"/>
            </p:custDataLst>
          </p:nvPr>
        </p:nvSpPr>
        <p:spPr>
          <a:xfrm>
            <a:off x="727075" y="1674813"/>
            <a:ext cx="4997450" cy="830262"/>
          </a:xfrm>
          <a:prstGeom prst="rect">
            <a:avLst/>
          </a:prstGeom>
          <a:noFill/>
          <a:ln w="9525">
            <a:noFill/>
          </a:ln>
        </p:spPr>
        <p:txBody>
          <a:bodyPr wrap="square" anchor="t" anchorCtr="0">
            <a:spAutoFit/>
          </a:bodyPr>
          <a:lstStyle/>
          <a:p>
            <a:r>
              <a:rPr lang="en-US" altLang="zh-CN" sz="2400" dirty="0">
                <a:latin typeface="楷体" panose="02010609060101010101" charset="-122"/>
                <a:ea typeface="楷体" panose="02010609060101010101" charset="-122"/>
              </a:rPr>
              <a:t>4.</a:t>
            </a:r>
            <a:r>
              <a:rPr lang="zh-CN" altLang="en-US" sz="2400" dirty="0">
                <a:latin typeface="楷体" panose="02010609060101010101" charset="-122"/>
                <a:ea typeface="楷体" panose="02010609060101010101" charset="-122"/>
              </a:rPr>
              <a:t>在</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建模</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菜单中点击</a:t>
            </a:r>
            <a:r>
              <a:rPr lang="en-US" altLang="zh-CN" sz="2400" dirty="0">
                <a:latin typeface="楷体" panose="02010609060101010101" charset="-122"/>
                <a:ea typeface="楷体" panose="02010609060101010101" charset="-122"/>
              </a:rPr>
              <a:t>“Smart</a:t>
            </a:r>
            <a:r>
              <a:rPr lang="zh-CN" altLang="en-US" sz="2400" dirty="0">
                <a:latin typeface="楷体" panose="02010609060101010101" charset="-122"/>
                <a:ea typeface="楷体" panose="02010609060101010101" charset="-122"/>
              </a:rPr>
              <a:t>组件</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，并命名为</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发光</a:t>
            </a:r>
            <a:r>
              <a:rPr lang="en-US" altLang="zh-CN" sz="2400" dirty="0">
                <a:latin typeface="楷体" panose="02010609060101010101" charset="-122"/>
                <a:ea typeface="楷体" panose="02010609060101010101" charset="-122"/>
              </a:rPr>
              <a:t>smart”</a:t>
            </a:r>
            <a:r>
              <a:rPr lang="zh-CN" altLang="en-US" sz="2400" dirty="0">
                <a:latin typeface="楷体" panose="02010609060101010101" charset="-122"/>
                <a:ea typeface="楷体" panose="02010609060101010101" charset="-122"/>
              </a:rPr>
              <a:t>；</a:t>
            </a:r>
            <a:endParaRPr lang="zh-CN" altLang="en-US" sz="2400" dirty="0">
              <a:latin typeface="楷体" panose="02010609060101010101" charset="-122"/>
              <a:ea typeface="楷体" panose="02010609060101010101" charset="-122"/>
            </a:endParaRPr>
          </a:p>
        </p:txBody>
      </p:sp>
      <p:sp>
        <p:nvSpPr>
          <p:cNvPr id="14341" name="文本框 7"/>
          <p:cNvSpPr txBox="1"/>
          <p:nvPr>
            <p:custDataLst>
              <p:tags r:id="rId4"/>
            </p:custDataLst>
          </p:nvPr>
        </p:nvSpPr>
        <p:spPr>
          <a:xfrm>
            <a:off x="727075" y="2636838"/>
            <a:ext cx="4997450" cy="830262"/>
          </a:xfrm>
          <a:prstGeom prst="rect">
            <a:avLst/>
          </a:prstGeom>
          <a:noFill/>
          <a:ln w="9525">
            <a:noFill/>
          </a:ln>
        </p:spPr>
        <p:txBody>
          <a:bodyPr wrap="square" anchor="t" anchorCtr="0">
            <a:spAutoFit/>
          </a:bodyPr>
          <a:lstStyle/>
          <a:p>
            <a:r>
              <a:rPr lang="en-US" altLang="zh-CN" sz="2400" dirty="0">
                <a:latin typeface="楷体" panose="02010609060101010101" charset="-122"/>
                <a:ea typeface="楷体" panose="02010609060101010101" charset="-122"/>
              </a:rPr>
              <a:t>5.</a:t>
            </a:r>
            <a:r>
              <a:rPr lang="zh-CN" altLang="en-US" sz="2400" dirty="0">
                <a:latin typeface="楷体" panose="02010609060101010101" charset="-122"/>
                <a:ea typeface="楷体" panose="02010609060101010101" charset="-122"/>
              </a:rPr>
              <a:t>在</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发光</a:t>
            </a:r>
            <a:r>
              <a:rPr lang="en-US" altLang="zh-CN" sz="2400" dirty="0">
                <a:latin typeface="楷体" panose="02010609060101010101" charset="-122"/>
                <a:ea typeface="楷体" panose="02010609060101010101" charset="-122"/>
              </a:rPr>
              <a:t>smart”</a:t>
            </a:r>
            <a:r>
              <a:rPr lang="zh-CN" altLang="en-US" sz="2400" dirty="0">
                <a:latin typeface="楷体" panose="02010609060101010101" charset="-122"/>
                <a:ea typeface="楷体" panose="02010609060101010101" charset="-122"/>
              </a:rPr>
              <a:t>添加以下三个子组件；</a:t>
            </a:r>
            <a:endParaRPr lang="zh-CN" altLang="en-US" sz="2400" dirty="0">
              <a:latin typeface="楷体" panose="02010609060101010101" charset="-122"/>
              <a:ea typeface="楷体" panose="02010609060101010101" charset="-122"/>
            </a:endParaRPr>
          </a:p>
        </p:txBody>
      </p:sp>
      <p:sp>
        <p:nvSpPr>
          <p:cNvPr id="14342" name="文本框 4"/>
          <p:cNvSpPr txBox="1"/>
          <p:nvPr>
            <p:custDataLst>
              <p:tags r:id="rId5"/>
            </p:custDataLst>
          </p:nvPr>
        </p:nvSpPr>
        <p:spPr>
          <a:xfrm>
            <a:off x="768350" y="3679825"/>
            <a:ext cx="4997450" cy="830263"/>
          </a:xfrm>
          <a:prstGeom prst="rect">
            <a:avLst/>
          </a:prstGeom>
          <a:noFill/>
          <a:ln w="9525">
            <a:noFill/>
          </a:ln>
        </p:spPr>
        <p:txBody>
          <a:bodyPr wrap="square" anchor="t" anchorCtr="0">
            <a:spAutoFit/>
          </a:bodyPr>
          <a:lstStyle/>
          <a:p>
            <a:r>
              <a:rPr lang="en-US" altLang="zh-CN" sz="2400" b="1" dirty="0">
                <a:latin typeface="楷体" panose="02010609060101010101" charset="-122"/>
                <a:ea typeface="楷体" panose="02010609060101010101" charset="-122"/>
              </a:rPr>
              <a:t>6.</a:t>
            </a:r>
            <a:r>
              <a:rPr lang="zh-CN" altLang="en-US" sz="2400" b="1" dirty="0">
                <a:latin typeface="楷体" panose="02010609060101010101" charset="-122"/>
                <a:ea typeface="楷体" panose="02010609060101010101" charset="-122"/>
              </a:rPr>
              <a:t>按照右图所示完成</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发光</a:t>
            </a:r>
            <a:r>
              <a:rPr lang="en-US" altLang="zh-CN" sz="2400" b="1" dirty="0">
                <a:latin typeface="楷体" panose="02010609060101010101" charset="-122"/>
                <a:ea typeface="楷体" panose="02010609060101010101" charset="-122"/>
              </a:rPr>
              <a:t>smart”</a:t>
            </a:r>
            <a:r>
              <a:rPr lang="zh-CN" altLang="en-US" sz="2400" b="1" dirty="0">
                <a:latin typeface="楷体" panose="02010609060101010101" charset="-122"/>
                <a:ea typeface="楷体" panose="02010609060101010101" charset="-122"/>
              </a:rPr>
              <a:t>组件的信号连接和属性设置。</a:t>
            </a:r>
            <a:endParaRPr lang="zh-CN" altLang="en-US" sz="2400" b="1" dirty="0">
              <a:latin typeface="楷体" panose="02010609060101010101" charset="-122"/>
              <a:ea typeface="楷体" panose="02010609060101010101" charset="-122"/>
            </a:endParaRPr>
          </a:p>
        </p:txBody>
      </p:sp>
      <p:pic>
        <p:nvPicPr>
          <p:cNvPr id="14343" name="图片 5"/>
          <p:cNvPicPr>
            <a:picLocks noChangeAspect="1"/>
          </p:cNvPicPr>
          <p:nvPr>
            <p:custDataLst>
              <p:tags r:id="rId6"/>
            </p:custDataLst>
          </p:nvPr>
        </p:nvPicPr>
        <p:blipFill>
          <a:blip r:embed="rId7"/>
          <a:stretch>
            <a:fillRect/>
          </a:stretch>
        </p:blipFill>
        <p:spPr>
          <a:xfrm>
            <a:off x="5724525" y="1773238"/>
            <a:ext cx="6248400" cy="3422650"/>
          </a:xfrm>
          <a:prstGeom prst="rect">
            <a:avLst/>
          </a:prstGeom>
          <a:noFill/>
          <a:ln w="9525">
            <a:noFill/>
          </a:ln>
        </p:spPr>
      </p:pic>
      <p:sp>
        <p:nvSpPr>
          <p:cNvPr id="5" name="流程图: 过程 4"/>
          <p:cNvSpPr/>
          <p:nvPr>
            <p:custDataLst>
              <p:tags r:id="rId8"/>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文本框 2"/>
          <p:cNvSpPr txBox="1"/>
          <p:nvPr/>
        </p:nvSpPr>
        <p:spPr>
          <a:xfrm>
            <a:off x="697187" y="1"/>
            <a:ext cx="3061322" cy="645160"/>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8194" name="图片 3" descr="6b8708cbff3fdcecba2b531040b50f4"/>
          <p:cNvPicPr>
            <a:picLocks noChangeAspect="1"/>
          </p:cNvPicPr>
          <p:nvPr/>
        </p:nvPicPr>
        <p:blipFill>
          <a:blip r:embed="rId1"/>
          <a:stretch>
            <a:fillRect/>
          </a:stretch>
        </p:blipFill>
        <p:spPr>
          <a:xfrm>
            <a:off x="2081" y="44452"/>
            <a:ext cx="655432" cy="655669"/>
          </a:xfrm>
          <a:prstGeom prst="rect">
            <a:avLst/>
          </a:prstGeom>
          <a:noFill/>
          <a:ln w="9525">
            <a:noFill/>
          </a:ln>
        </p:spPr>
      </p:pic>
      <p:sp>
        <p:nvSpPr>
          <p:cNvPr id="8195" name="文本框 2"/>
          <p:cNvSpPr txBox="1"/>
          <p:nvPr>
            <p:custDataLst>
              <p:tags r:id="rId2"/>
            </p:custDataLst>
          </p:nvPr>
        </p:nvSpPr>
        <p:spPr>
          <a:xfrm>
            <a:off x="601967" y="836652"/>
            <a:ext cx="5397385"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sym typeface="+mn-ea"/>
              </a:rPr>
              <a:t>三、</a:t>
            </a:r>
            <a:r>
              <a:rPr lang="zh-CN" altLang="en-US" sz="3600" b="1" dirty="0">
                <a:solidFill>
                  <a:srgbClr val="0070C0"/>
                </a:solidFill>
                <a:latin typeface="楷体" panose="02010609060101010101" charset="-122"/>
                <a:ea typeface="楷体" panose="02010609060101010101" charset="-122"/>
                <a:sym typeface="宋体" panose="02010600030101010101" pitchFamily="2" charset="-122"/>
              </a:rPr>
              <a:t>物体掉落效果</a:t>
            </a:r>
            <a:endParaRPr lang="zh-CN" altLang="en-US" sz="3600" b="1" dirty="0">
              <a:solidFill>
                <a:srgbClr val="0070C0"/>
              </a:solidFill>
              <a:latin typeface="楷体" panose="02010609060101010101" charset="-122"/>
              <a:ea typeface="楷体" panose="02010609060101010101" charset="-122"/>
            </a:endParaRPr>
          </a:p>
        </p:txBody>
      </p:sp>
      <p:sp>
        <p:nvSpPr>
          <p:cNvPr id="8198" name="文本框 3"/>
          <p:cNvSpPr txBox="1"/>
          <p:nvPr>
            <p:custDataLst>
              <p:tags r:id="rId3"/>
            </p:custDataLst>
          </p:nvPr>
        </p:nvSpPr>
        <p:spPr>
          <a:xfrm>
            <a:off x="338525" y="1342145"/>
            <a:ext cx="11699360" cy="5631180"/>
          </a:xfrm>
          <a:prstGeom prst="rect">
            <a:avLst/>
          </a:prstGeom>
          <a:noFill/>
          <a:ln w="9525">
            <a:noFill/>
          </a:ln>
        </p:spPr>
        <p:txBody>
          <a:bodyPr wrap="square" anchor="t" anchorCtr="0">
            <a:spAutoFit/>
          </a:bodyPr>
          <a:lstStyle/>
          <a:p>
            <a:pPr>
              <a:lnSpc>
                <a:spcPct val="150000"/>
              </a:lnSpc>
            </a:pPr>
            <a:r>
              <a:rPr lang="en-US" altLang="zh-CN" sz="3200" b="1" dirty="0">
                <a:latin typeface="华文楷体" panose="02010600040101010101" charset="-122"/>
                <a:ea typeface="华文楷体" panose="02010600040101010101" charset="-122"/>
                <a:sym typeface="宋体" panose="02010600030101010101" pitchFamily="2" charset="-122"/>
              </a:rPr>
              <a:t>smart</a:t>
            </a:r>
            <a:r>
              <a:rPr lang="zh-CN" altLang="en-US" sz="3200" b="1" dirty="0">
                <a:latin typeface="华文楷体" panose="02010600040101010101" charset="-122"/>
                <a:ea typeface="华文楷体" panose="02010600040101010101" charset="-122"/>
                <a:sym typeface="宋体" panose="02010600030101010101" pitchFamily="2" charset="-122"/>
              </a:rPr>
              <a:t>组件介绍</a:t>
            </a:r>
            <a:endParaRPr lang="en-US" altLang="zh-CN" sz="3200" b="1"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zh-CN" altLang="en-US" sz="2400" dirty="0">
                <a:latin typeface="华文楷体" panose="02010600040101010101" charset="-122"/>
                <a:ea typeface="华文楷体" panose="02010600040101010101" charset="-122"/>
                <a:sym typeface="宋体" panose="02010600030101010101" pitchFamily="2" charset="-122"/>
              </a:rPr>
              <a:t>①</a:t>
            </a:r>
            <a:r>
              <a:rPr lang="en-US" altLang="zh-CN" sz="2400" dirty="0" err="1">
                <a:latin typeface="华文楷体" panose="02010600040101010101" charset="-122"/>
                <a:ea typeface="华文楷体" panose="02010600040101010101" charset="-122"/>
                <a:sym typeface="宋体" panose="02010600030101010101" pitchFamily="2" charset="-122"/>
              </a:rPr>
              <a:t>LineSensor</a:t>
            </a:r>
            <a:endParaRPr lang="en-US" altLang="zh-CN" sz="2400" dirty="0" err="1">
              <a:latin typeface="华文楷体" panose="02010600040101010101" charset="-122"/>
              <a:ea typeface="华文楷体" panose="02010600040101010101" charset="-122"/>
              <a:sym typeface="宋体" panose="02010600030101010101" pitchFamily="2" charset="-122"/>
            </a:endParaRPr>
          </a:p>
          <a:p>
            <a:pPr>
              <a:lnSpc>
                <a:spcPct val="150000"/>
              </a:lnSpc>
            </a:pPr>
            <a:r>
              <a:rPr lang="zh-CN" altLang="en-US" sz="2400" dirty="0" err="1">
                <a:latin typeface="华文楷体" panose="02010600040101010101" charset="-122"/>
                <a:ea typeface="华文楷体" panose="02010600040101010101" charset="-122"/>
                <a:sym typeface="宋体" panose="02010600030101010101" pitchFamily="2" charset="-122"/>
              </a:rPr>
              <a:t>解析：检测是否有任何对象与两点之间的线段相交</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属性:</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Start (Vector3) - 起点</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End (Vector3) - 结束点</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Radius (Double) - 感应半径</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SensedPart (Part) - 已有的部件已靠近开始点</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SensedPoint (Vector3) - 包含的点是线段与接近的部件相交</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输入:</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Active (Digital) - 设定为1去激活传感器</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输出:</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SensorOut (Digital) - 变成high (1)当对象与线段相交时</a:t>
            </a:r>
            <a:endParaRPr lang="zh-CN" altLang="en-US" sz="2400" dirty="0">
              <a:latin typeface="华文楷体" panose="02010600040101010101" charset="-122"/>
              <a:ea typeface="华文楷体" panose="02010600040101010101" charset="-122"/>
              <a:sym typeface="宋体" panose="02010600030101010101" pitchFamily="2" charset="-122"/>
            </a:endParaRPr>
          </a:p>
        </p:txBody>
      </p:sp>
      <p:sp>
        <p:nvSpPr>
          <p:cNvPr id="5" name="流程图: 过程 4"/>
          <p:cNvSpPr/>
          <p:nvPr>
            <p:custDataLst>
              <p:tags r:id="rId4"/>
            </p:custDataLst>
          </p:nvPr>
        </p:nvSpPr>
        <p:spPr>
          <a:xfrm>
            <a:off x="2081" y="700121"/>
            <a:ext cx="12188156" cy="85729"/>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pic>
        <p:nvPicPr>
          <p:cNvPr id="2" name="图片 1"/>
          <p:cNvPicPr>
            <a:picLocks noChangeAspect="1"/>
          </p:cNvPicPr>
          <p:nvPr>
            <p:custDataLst>
              <p:tags r:id="rId5"/>
            </p:custDataLst>
          </p:nvPr>
        </p:nvPicPr>
        <p:blipFill>
          <a:blip r:embed="rId6"/>
          <a:stretch>
            <a:fillRect/>
          </a:stretch>
        </p:blipFill>
        <p:spPr>
          <a:xfrm>
            <a:off x="7967980" y="2421255"/>
            <a:ext cx="3141345" cy="418655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文本框 2"/>
          <p:cNvSpPr txBox="1"/>
          <p:nvPr/>
        </p:nvSpPr>
        <p:spPr>
          <a:xfrm>
            <a:off x="697187" y="1"/>
            <a:ext cx="3061322" cy="645160"/>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8194" name="图片 3" descr="6b8708cbff3fdcecba2b531040b50f4"/>
          <p:cNvPicPr>
            <a:picLocks noChangeAspect="1"/>
          </p:cNvPicPr>
          <p:nvPr/>
        </p:nvPicPr>
        <p:blipFill>
          <a:blip r:embed="rId1"/>
          <a:stretch>
            <a:fillRect/>
          </a:stretch>
        </p:blipFill>
        <p:spPr>
          <a:xfrm>
            <a:off x="2081" y="44452"/>
            <a:ext cx="655432" cy="655669"/>
          </a:xfrm>
          <a:prstGeom prst="rect">
            <a:avLst/>
          </a:prstGeom>
          <a:noFill/>
          <a:ln w="9525">
            <a:noFill/>
          </a:ln>
        </p:spPr>
      </p:pic>
      <p:sp>
        <p:nvSpPr>
          <p:cNvPr id="8195" name="文本框 2"/>
          <p:cNvSpPr txBox="1"/>
          <p:nvPr>
            <p:custDataLst>
              <p:tags r:id="rId2"/>
            </p:custDataLst>
          </p:nvPr>
        </p:nvSpPr>
        <p:spPr>
          <a:xfrm>
            <a:off x="601967" y="836652"/>
            <a:ext cx="5397385"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sym typeface="+mn-ea"/>
              </a:rPr>
              <a:t>三、</a:t>
            </a:r>
            <a:r>
              <a:rPr lang="zh-CN" altLang="en-US" sz="3600" b="1" dirty="0">
                <a:solidFill>
                  <a:srgbClr val="0070C0"/>
                </a:solidFill>
                <a:latin typeface="楷体" panose="02010609060101010101" charset="-122"/>
                <a:ea typeface="楷体" panose="02010609060101010101" charset="-122"/>
                <a:sym typeface="宋体" panose="02010600030101010101" pitchFamily="2" charset="-122"/>
              </a:rPr>
              <a:t>物体掉落效果</a:t>
            </a:r>
            <a:endParaRPr lang="zh-CN" altLang="en-US" sz="3600" b="1" dirty="0">
              <a:solidFill>
                <a:srgbClr val="0070C0"/>
              </a:solidFill>
              <a:latin typeface="楷体" panose="02010609060101010101" charset="-122"/>
              <a:ea typeface="楷体" panose="02010609060101010101" charset="-122"/>
            </a:endParaRPr>
          </a:p>
        </p:txBody>
      </p:sp>
      <p:sp>
        <p:nvSpPr>
          <p:cNvPr id="8198" name="文本框 3"/>
          <p:cNvSpPr txBox="1"/>
          <p:nvPr>
            <p:custDataLst>
              <p:tags r:id="rId3"/>
            </p:custDataLst>
          </p:nvPr>
        </p:nvSpPr>
        <p:spPr>
          <a:xfrm>
            <a:off x="338525" y="1126880"/>
            <a:ext cx="11699360" cy="5815965"/>
          </a:xfrm>
          <a:prstGeom prst="rect">
            <a:avLst/>
          </a:prstGeom>
          <a:noFill/>
          <a:ln w="9525">
            <a:noFill/>
          </a:ln>
        </p:spPr>
        <p:txBody>
          <a:bodyPr wrap="square" anchor="t" anchorCtr="0">
            <a:spAutoFit/>
          </a:bodyPr>
          <a:lstStyle/>
          <a:p>
            <a:pPr>
              <a:lnSpc>
                <a:spcPct val="150000"/>
              </a:lnSpc>
            </a:pPr>
            <a:r>
              <a:rPr lang="en-US" altLang="zh-CN" sz="3200" b="1" dirty="0">
                <a:latin typeface="华文楷体" panose="02010600040101010101" charset="-122"/>
                <a:ea typeface="华文楷体" panose="02010600040101010101" charset="-122"/>
                <a:sym typeface="宋体" panose="02010600030101010101" pitchFamily="2" charset="-122"/>
              </a:rPr>
              <a:t>smart</a:t>
            </a:r>
            <a:r>
              <a:rPr lang="zh-CN" altLang="en-US" sz="3200" b="1" dirty="0">
                <a:latin typeface="华文楷体" panose="02010600040101010101" charset="-122"/>
                <a:ea typeface="华文楷体" panose="02010600040101010101" charset="-122"/>
                <a:sym typeface="宋体" panose="02010600030101010101" pitchFamily="2" charset="-122"/>
              </a:rPr>
              <a:t>组件介绍</a:t>
            </a:r>
            <a:endParaRPr lang="en-US" altLang="zh-CN" sz="3200" b="1"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zh-CN" altLang="en-US" sz="2400" dirty="0">
                <a:latin typeface="华文楷体" panose="02010600040101010101" charset="-122"/>
                <a:ea typeface="华文楷体" panose="02010600040101010101" charset="-122"/>
                <a:sym typeface="宋体" panose="02010600030101010101" pitchFamily="2" charset="-122"/>
              </a:rPr>
              <a:t>②Queue</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err="1">
                <a:latin typeface="华文楷体" panose="02010600040101010101" charset="-122"/>
                <a:ea typeface="华文楷体" panose="02010600040101010101" charset="-122"/>
                <a:sym typeface="宋体" panose="02010600030101010101" pitchFamily="2" charset="-122"/>
              </a:rPr>
              <a:t>解析：表示为对象的队列，可作为组进行操纵</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属性:</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Back (ProjectObject) - 对象进入队列</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Front (ProjectObject) - 第一个对象在队列</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Queue (String)</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NumberOfObjects (Int32) - 队列中对象的数量</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输入:</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Enqueue (Digital) - 添加后面的对象到队列中</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Dequeue (Digital) - 删除队列中前面的对象</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Clear (Digital) - 清空队列</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Delete (Digital) - 在工作站和队列中移除Front对象 </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DeleteAll (Digital) - 清除队列和删除所有工作站的对象</a:t>
            </a:r>
            <a:endParaRPr lang="zh-CN" altLang="en-US" sz="2400" dirty="0">
              <a:latin typeface="华文楷体" panose="02010600040101010101" charset="-122"/>
              <a:ea typeface="华文楷体" panose="02010600040101010101" charset="-122"/>
              <a:sym typeface="宋体" panose="02010600030101010101" pitchFamily="2" charset="-122"/>
            </a:endParaRPr>
          </a:p>
        </p:txBody>
      </p:sp>
      <p:sp>
        <p:nvSpPr>
          <p:cNvPr id="5" name="流程图: 过程 4"/>
          <p:cNvSpPr/>
          <p:nvPr>
            <p:custDataLst>
              <p:tags r:id="rId4"/>
            </p:custDataLst>
          </p:nvPr>
        </p:nvSpPr>
        <p:spPr>
          <a:xfrm>
            <a:off x="2081" y="700121"/>
            <a:ext cx="12188156" cy="85729"/>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pic>
        <p:nvPicPr>
          <p:cNvPr id="3" name="图片 2"/>
          <p:cNvPicPr>
            <a:picLocks noChangeAspect="1"/>
          </p:cNvPicPr>
          <p:nvPr>
            <p:custDataLst>
              <p:tags r:id="rId5"/>
            </p:custDataLst>
          </p:nvPr>
        </p:nvPicPr>
        <p:blipFill>
          <a:blip r:embed="rId6"/>
          <a:stretch>
            <a:fillRect/>
          </a:stretch>
        </p:blipFill>
        <p:spPr>
          <a:xfrm>
            <a:off x="7679690" y="1844675"/>
            <a:ext cx="3502660" cy="476631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文本框 2"/>
          <p:cNvSpPr txBox="1"/>
          <p:nvPr/>
        </p:nvSpPr>
        <p:spPr>
          <a:xfrm>
            <a:off x="697187" y="1"/>
            <a:ext cx="3061322" cy="645160"/>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8194" name="图片 3" descr="6b8708cbff3fdcecba2b531040b50f4"/>
          <p:cNvPicPr>
            <a:picLocks noChangeAspect="1"/>
          </p:cNvPicPr>
          <p:nvPr/>
        </p:nvPicPr>
        <p:blipFill>
          <a:blip r:embed="rId1"/>
          <a:stretch>
            <a:fillRect/>
          </a:stretch>
        </p:blipFill>
        <p:spPr>
          <a:xfrm>
            <a:off x="2081" y="44452"/>
            <a:ext cx="655432" cy="655669"/>
          </a:xfrm>
          <a:prstGeom prst="rect">
            <a:avLst/>
          </a:prstGeom>
          <a:noFill/>
          <a:ln w="9525">
            <a:noFill/>
          </a:ln>
        </p:spPr>
      </p:pic>
      <p:sp>
        <p:nvSpPr>
          <p:cNvPr id="8195" name="文本框 2"/>
          <p:cNvSpPr txBox="1"/>
          <p:nvPr>
            <p:custDataLst>
              <p:tags r:id="rId2"/>
            </p:custDataLst>
          </p:nvPr>
        </p:nvSpPr>
        <p:spPr>
          <a:xfrm>
            <a:off x="601967" y="836652"/>
            <a:ext cx="5397385"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sym typeface="+mn-ea"/>
              </a:rPr>
              <a:t>三、</a:t>
            </a:r>
            <a:r>
              <a:rPr lang="zh-CN" altLang="en-US" sz="3600" b="1" dirty="0">
                <a:solidFill>
                  <a:srgbClr val="0070C0"/>
                </a:solidFill>
                <a:latin typeface="楷体" panose="02010609060101010101" charset="-122"/>
                <a:ea typeface="楷体" panose="02010609060101010101" charset="-122"/>
                <a:sym typeface="宋体" panose="02010600030101010101" pitchFamily="2" charset="-122"/>
              </a:rPr>
              <a:t>物体掉落效果</a:t>
            </a:r>
            <a:endParaRPr lang="zh-CN" altLang="en-US" sz="3600" b="1" dirty="0">
              <a:solidFill>
                <a:srgbClr val="0070C0"/>
              </a:solidFill>
              <a:latin typeface="楷体" panose="02010609060101010101" charset="-122"/>
              <a:ea typeface="楷体" panose="02010609060101010101" charset="-122"/>
            </a:endParaRPr>
          </a:p>
        </p:txBody>
      </p:sp>
      <p:sp>
        <p:nvSpPr>
          <p:cNvPr id="8198" name="文本框 3"/>
          <p:cNvSpPr txBox="1"/>
          <p:nvPr>
            <p:custDataLst>
              <p:tags r:id="rId3"/>
            </p:custDataLst>
          </p:nvPr>
        </p:nvSpPr>
        <p:spPr>
          <a:xfrm>
            <a:off x="338525" y="1126880"/>
            <a:ext cx="11699360" cy="5815965"/>
          </a:xfrm>
          <a:prstGeom prst="rect">
            <a:avLst/>
          </a:prstGeom>
          <a:noFill/>
          <a:ln w="9525">
            <a:noFill/>
          </a:ln>
        </p:spPr>
        <p:txBody>
          <a:bodyPr wrap="square" anchor="t" anchorCtr="0">
            <a:spAutoFit/>
          </a:bodyPr>
          <a:lstStyle/>
          <a:p>
            <a:pPr>
              <a:lnSpc>
                <a:spcPct val="150000"/>
              </a:lnSpc>
            </a:pPr>
            <a:r>
              <a:rPr lang="en-US" altLang="zh-CN" sz="3200" b="1" dirty="0">
                <a:latin typeface="华文楷体" panose="02010600040101010101" charset="-122"/>
                <a:ea typeface="华文楷体" panose="02010600040101010101" charset="-122"/>
                <a:sym typeface="宋体" panose="02010600030101010101" pitchFamily="2" charset="-122"/>
              </a:rPr>
              <a:t>smart</a:t>
            </a:r>
            <a:r>
              <a:rPr lang="zh-CN" altLang="en-US" sz="3200" b="1" dirty="0">
                <a:latin typeface="华文楷体" panose="02010600040101010101" charset="-122"/>
                <a:ea typeface="华文楷体" panose="02010600040101010101" charset="-122"/>
                <a:sym typeface="宋体" panose="02010600030101010101" pitchFamily="2" charset="-122"/>
              </a:rPr>
              <a:t>组件介绍</a:t>
            </a:r>
            <a:endParaRPr lang="en-US" altLang="zh-CN" sz="3200" b="1"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zh-CN" altLang="en-US" sz="2400" dirty="0">
                <a:latin typeface="华文楷体" panose="02010600040101010101" charset="-122"/>
                <a:ea typeface="华文楷体" panose="02010600040101010101" charset="-122"/>
                <a:sym typeface="宋体" panose="02010600030101010101" pitchFamily="2" charset="-122"/>
              </a:rPr>
              <a:t>③LinearMover2</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err="1">
                <a:latin typeface="华文楷体" panose="02010600040101010101" charset="-122"/>
                <a:ea typeface="华文楷体" panose="02010600040101010101" charset="-122"/>
                <a:sym typeface="宋体" panose="02010600030101010101" pitchFamily="2" charset="-122"/>
              </a:rPr>
              <a:t>解析：移动一个对象到指定位置</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属性:</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Object (IHasTransform) - 移动对象</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Direction (Vector3) - 对象移动方向</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Distance (Double) - 移动对象的距离</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Duration (Double) - 移动的时间</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Reference (String) - 已指定坐标系统的值</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ReferenceObject (IHasTransform) - 参考对象</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输入:Execute (Digital) - 设定为high (1)去开始移动</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输出:</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Executed (Digital) - 变成high (1)当移动完成后</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Executing (Digital) - 变成high (1)当移动的时候</a:t>
            </a:r>
            <a:endParaRPr lang="zh-CN" altLang="en-US" sz="2400" dirty="0">
              <a:latin typeface="华文楷体" panose="02010600040101010101" charset="-122"/>
              <a:ea typeface="华文楷体" panose="02010600040101010101" charset="-122"/>
              <a:sym typeface="宋体" panose="02010600030101010101" pitchFamily="2" charset="-122"/>
            </a:endParaRPr>
          </a:p>
        </p:txBody>
      </p:sp>
      <p:sp>
        <p:nvSpPr>
          <p:cNvPr id="5" name="流程图: 过程 4"/>
          <p:cNvSpPr/>
          <p:nvPr>
            <p:custDataLst>
              <p:tags r:id="rId4"/>
            </p:custDataLst>
          </p:nvPr>
        </p:nvSpPr>
        <p:spPr>
          <a:xfrm>
            <a:off x="2081" y="700121"/>
            <a:ext cx="12188156" cy="85729"/>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pic>
        <p:nvPicPr>
          <p:cNvPr id="2" name="图片 1"/>
          <p:cNvPicPr>
            <a:picLocks noChangeAspect="1"/>
          </p:cNvPicPr>
          <p:nvPr>
            <p:custDataLst>
              <p:tags r:id="rId5"/>
            </p:custDataLst>
          </p:nvPr>
        </p:nvPicPr>
        <p:blipFill>
          <a:blip r:embed="rId6"/>
          <a:stretch>
            <a:fillRect/>
          </a:stretch>
        </p:blipFill>
        <p:spPr>
          <a:xfrm>
            <a:off x="7392035" y="2132965"/>
            <a:ext cx="4015105" cy="44545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5362"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15363" name="文本框 2"/>
          <p:cNvSpPr txBox="1"/>
          <p:nvPr>
            <p:custDataLst>
              <p:tags r:id="rId2"/>
            </p:custDataLst>
          </p:nvPr>
        </p:nvSpPr>
        <p:spPr>
          <a:xfrm>
            <a:off x="600075" y="836613"/>
            <a:ext cx="5399088" cy="644525"/>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二、物体掉落效果</a:t>
            </a:r>
            <a:endParaRPr lang="zh-CN" altLang="en-US" sz="3600" b="1" dirty="0">
              <a:solidFill>
                <a:srgbClr val="0070C0"/>
              </a:solidFill>
              <a:latin typeface="楷体" panose="02010609060101010101" charset="-122"/>
              <a:ea typeface="楷体" panose="02010609060101010101" charset="-122"/>
            </a:endParaRPr>
          </a:p>
        </p:txBody>
      </p:sp>
      <p:sp>
        <p:nvSpPr>
          <p:cNvPr id="15364" name="文本框 2"/>
          <p:cNvSpPr txBox="1"/>
          <p:nvPr>
            <p:custDataLst>
              <p:tags r:id="rId3"/>
            </p:custDataLst>
          </p:nvPr>
        </p:nvSpPr>
        <p:spPr>
          <a:xfrm>
            <a:off x="727075" y="1674813"/>
            <a:ext cx="4997450" cy="830262"/>
          </a:xfrm>
          <a:prstGeom prst="rect">
            <a:avLst/>
          </a:prstGeom>
          <a:noFill/>
          <a:ln w="9525">
            <a:noFill/>
          </a:ln>
        </p:spPr>
        <p:txBody>
          <a:bodyPr wrap="square" anchor="t" anchorCtr="0">
            <a:spAutoFit/>
          </a:bodyPr>
          <a:lstStyle/>
          <a:p>
            <a:r>
              <a:rPr lang="en-US" altLang="zh-CN" sz="2400" b="1" dirty="0">
                <a:latin typeface="楷体" panose="02010609060101010101" charset="-122"/>
                <a:ea typeface="楷体" panose="02010609060101010101" charset="-122"/>
              </a:rPr>
              <a:t>1.</a:t>
            </a:r>
            <a:r>
              <a:rPr lang="zh-CN" altLang="en-US" sz="2400" b="1" dirty="0">
                <a:latin typeface="楷体" panose="02010609060101010101" charset="-122"/>
                <a:ea typeface="楷体" panose="02010609060101010101" charset="-122"/>
              </a:rPr>
              <a:t>在</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建模</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菜单中点击</a:t>
            </a:r>
            <a:r>
              <a:rPr lang="en-US" altLang="zh-CN" sz="2400" b="1" dirty="0">
                <a:latin typeface="楷体" panose="02010609060101010101" charset="-122"/>
                <a:ea typeface="楷体" panose="02010609060101010101" charset="-122"/>
              </a:rPr>
              <a:t>“Smart</a:t>
            </a:r>
            <a:r>
              <a:rPr lang="zh-CN" altLang="en-US" sz="2400" b="1" dirty="0">
                <a:latin typeface="楷体" panose="02010609060101010101" charset="-122"/>
                <a:ea typeface="楷体" panose="02010609060101010101" charset="-122"/>
              </a:rPr>
              <a:t>组件</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，并命名为</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掉落</a:t>
            </a:r>
            <a:r>
              <a:rPr lang="en-US" altLang="zh-CN" sz="2400" b="1" dirty="0">
                <a:latin typeface="楷体" panose="02010609060101010101" charset="-122"/>
                <a:ea typeface="楷体" panose="02010609060101010101" charset="-122"/>
              </a:rPr>
              <a:t>smart”</a:t>
            </a:r>
            <a:r>
              <a:rPr lang="zh-CN" altLang="en-US" sz="2400" b="1" dirty="0">
                <a:latin typeface="楷体" panose="02010609060101010101" charset="-122"/>
                <a:ea typeface="楷体" panose="02010609060101010101" charset="-122"/>
              </a:rPr>
              <a:t>；</a:t>
            </a:r>
            <a:endParaRPr lang="zh-CN" altLang="en-US" sz="2400" b="1" dirty="0">
              <a:latin typeface="楷体" panose="02010609060101010101" charset="-122"/>
              <a:ea typeface="楷体" panose="02010609060101010101" charset="-122"/>
            </a:endParaRPr>
          </a:p>
        </p:txBody>
      </p:sp>
      <p:pic>
        <p:nvPicPr>
          <p:cNvPr id="15365" name="图片 6"/>
          <p:cNvPicPr>
            <a:picLocks noChangeAspect="1"/>
          </p:cNvPicPr>
          <p:nvPr>
            <p:custDataLst>
              <p:tags r:id="rId4"/>
            </p:custDataLst>
          </p:nvPr>
        </p:nvPicPr>
        <p:blipFill>
          <a:blip r:embed="rId5"/>
          <a:stretch>
            <a:fillRect/>
          </a:stretch>
        </p:blipFill>
        <p:spPr>
          <a:xfrm>
            <a:off x="6527800" y="1773238"/>
            <a:ext cx="4100513" cy="4464050"/>
          </a:xfrm>
          <a:prstGeom prst="rect">
            <a:avLst/>
          </a:prstGeom>
          <a:noFill/>
          <a:ln w="9525">
            <a:noFill/>
          </a:ln>
        </p:spPr>
      </p:pic>
      <p:sp>
        <p:nvSpPr>
          <p:cNvPr id="5" name="流程图: 过程 4"/>
          <p:cNvSpPr/>
          <p:nvPr>
            <p:custDataLst>
              <p:tags r:id="rId6"/>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6386"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16387" name="文本框 2"/>
          <p:cNvSpPr txBox="1"/>
          <p:nvPr>
            <p:custDataLst>
              <p:tags r:id="rId2"/>
            </p:custDataLst>
          </p:nvPr>
        </p:nvSpPr>
        <p:spPr>
          <a:xfrm>
            <a:off x="600075" y="836613"/>
            <a:ext cx="5399088"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三、</a:t>
            </a:r>
            <a:r>
              <a:rPr lang="zh-CN" altLang="en-US" sz="3600" b="1" dirty="0">
                <a:solidFill>
                  <a:srgbClr val="0070C0"/>
                </a:solidFill>
                <a:latin typeface="楷体" panose="02010609060101010101" charset="-122"/>
                <a:ea typeface="楷体" panose="02010609060101010101" charset="-122"/>
                <a:sym typeface="宋体" panose="02010600030101010101" pitchFamily="2" charset="-122"/>
              </a:rPr>
              <a:t>物体掉落效果</a:t>
            </a:r>
            <a:endParaRPr lang="zh-CN" altLang="en-US" sz="3600" b="1" dirty="0">
              <a:solidFill>
                <a:srgbClr val="0070C0"/>
              </a:solidFill>
              <a:latin typeface="楷体" panose="02010609060101010101" charset="-122"/>
              <a:ea typeface="楷体" panose="02010609060101010101" charset="-122"/>
            </a:endParaRPr>
          </a:p>
        </p:txBody>
      </p:sp>
      <p:sp>
        <p:nvSpPr>
          <p:cNvPr id="16388" name="文本框 2"/>
          <p:cNvSpPr txBox="1"/>
          <p:nvPr>
            <p:custDataLst>
              <p:tags r:id="rId3"/>
            </p:custDataLst>
          </p:nvPr>
        </p:nvSpPr>
        <p:spPr>
          <a:xfrm>
            <a:off x="727075" y="1674813"/>
            <a:ext cx="4997450" cy="830262"/>
          </a:xfrm>
          <a:prstGeom prst="rect">
            <a:avLst/>
          </a:prstGeom>
          <a:noFill/>
          <a:ln w="9525">
            <a:noFill/>
          </a:ln>
        </p:spPr>
        <p:txBody>
          <a:bodyPr wrap="square" anchor="t" anchorCtr="0">
            <a:spAutoFit/>
          </a:bodyPr>
          <a:lstStyle/>
          <a:p>
            <a:r>
              <a:rPr lang="en-US" altLang="zh-CN" sz="2400" dirty="0">
                <a:latin typeface="楷体" panose="02010609060101010101" charset="-122"/>
                <a:ea typeface="楷体" panose="02010609060101010101" charset="-122"/>
              </a:rPr>
              <a:t>1.</a:t>
            </a:r>
            <a:r>
              <a:rPr lang="zh-CN" altLang="en-US" sz="2400" dirty="0">
                <a:latin typeface="楷体" panose="02010609060101010101" charset="-122"/>
                <a:ea typeface="楷体" panose="02010609060101010101" charset="-122"/>
              </a:rPr>
              <a:t>在</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建模</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菜单中点击</a:t>
            </a:r>
            <a:r>
              <a:rPr lang="en-US" altLang="zh-CN" sz="2400" dirty="0">
                <a:latin typeface="楷体" panose="02010609060101010101" charset="-122"/>
                <a:ea typeface="楷体" panose="02010609060101010101" charset="-122"/>
              </a:rPr>
              <a:t>“Smart</a:t>
            </a:r>
            <a:r>
              <a:rPr lang="zh-CN" altLang="en-US" sz="2400" dirty="0">
                <a:latin typeface="楷体" panose="02010609060101010101" charset="-122"/>
                <a:ea typeface="楷体" panose="02010609060101010101" charset="-122"/>
              </a:rPr>
              <a:t>组件</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，并命名为</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掉落</a:t>
            </a:r>
            <a:r>
              <a:rPr lang="en-US" altLang="zh-CN" sz="2400" dirty="0">
                <a:latin typeface="楷体" panose="02010609060101010101" charset="-122"/>
                <a:ea typeface="楷体" panose="02010609060101010101" charset="-122"/>
              </a:rPr>
              <a:t>smart”</a:t>
            </a:r>
            <a:r>
              <a:rPr lang="zh-CN" altLang="en-US" sz="2400" dirty="0">
                <a:latin typeface="楷体" panose="02010609060101010101" charset="-122"/>
                <a:ea typeface="楷体" panose="02010609060101010101" charset="-122"/>
              </a:rPr>
              <a:t>；</a:t>
            </a:r>
            <a:endParaRPr lang="zh-CN" altLang="en-US" sz="2400" dirty="0">
              <a:latin typeface="楷体" panose="02010609060101010101" charset="-122"/>
              <a:ea typeface="楷体" panose="02010609060101010101" charset="-122"/>
            </a:endParaRPr>
          </a:p>
        </p:txBody>
      </p:sp>
      <p:pic>
        <p:nvPicPr>
          <p:cNvPr id="16389" name="图片 4"/>
          <p:cNvPicPr>
            <a:picLocks noChangeAspect="1"/>
          </p:cNvPicPr>
          <p:nvPr>
            <p:custDataLst>
              <p:tags r:id="rId4"/>
            </p:custDataLst>
          </p:nvPr>
        </p:nvPicPr>
        <p:blipFill>
          <a:blip r:embed="rId5"/>
          <a:stretch>
            <a:fillRect/>
          </a:stretch>
        </p:blipFill>
        <p:spPr>
          <a:xfrm>
            <a:off x="5724525" y="1773238"/>
            <a:ext cx="5622925" cy="3760787"/>
          </a:xfrm>
          <a:prstGeom prst="rect">
            <a:avLst/>
          </a:prstGeom>
          <a:noFill/>
          <a:ln w="9525">
            <a:noFill/>
          </a:ln>
        </p:spPr>
      </p:pic>
      <p:sp>
        <p:nvSpPr>
          <p:cNvPr id="16390" name="文本框 7"/>
          <p:cNvSpPr txBox="1"/>
          <p:nvPr>
            <p:custDataLst>
              <p:tags r:id="rId6"/>
            </p:custDataLst>
          </p:nvPr>
        </p:nvSpPr>
        <p:spPr>
          <a:xfrm>
            <a:off x="727075" y="2676525"/>
            <a:ext cx="4997450" cy="830263"/>
          </a:xfrm>
          <a:prstGeom prst="rect">
            <a:avLst/>
          </a:prstGeom>
          <a:noFill/>
          <a:ln w="9525">
            <a:noFill/>
          </a:ln>
        </p:spPr>
        <p:txBody>
          <a:bodyPr wrap="square" anchor="t" anchorCtr="0">
            <a:spAutoFit/>
          </a:bodyPr>
          <a:lstStyle/>
          <a:p>
            <a:r>
              <a:rPr lang="en-US" altLang="zh-CN" sz="2400" b="1" dirty="0">
                <a:latin typeface="楷体" panose="02010609060101010101" charset="-122"/>
                <a:ea typeface="楷体" panose="02010609060101010101" charset="-122"/>
              </a:rPr>
              <a:t>2.</a:t>
            </a:r>
            <a:r>
              <a:rPr lang="zh-CN" altLang="en-US" sz="2400" b="1" dirty="0">
                <a:latin typeface="楷体" panose="02010609060101010101" charset="-122"/>
                <a:ea typeface="楷体" panose="02010609060101010101" charset="-122"/>
              </a:rPr>
              <a:t>在</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掉落</a:t>
            </a:r>
            <a:r>
              <a:rPr lang="en-US" altLang="zh-CN" sz="2400" b="1" dirty="0">
                <a:latin typeface="楷体" panose="02010609060101010101" charset="-122"/>
                <a:ea typeface="楷体" panose="02010609060101010101" charset="-122"/>
              </a:rPr>
              <a:t>smart”</a:t>
            </a:r>
            <a:r>
              <a:rPr lang="zh-CN" altLang="en-US" sz="2400" b="1" dirty="0">
                <a:latin typeface="楷体" panose="02010609060101010101" charset="-122"/>
                <a:ea typeface="楷体" panose="02010609060101010101" charset="-122"/>
              </a:rPr>
              <a:t>添加右图所示子组件；</a:t>
            </a:r>
            <a:endParaRPr lang="zh-CN" altLang="en-US" sz="2400" b="1" dirty="0">
              <a:latin typeface="楷体" panose="02010609060101010101" charset="-122"/>
              <a:ea typeface="楷体" panose="02010609060101010101" charset="-122"/>
            </a:endParaRPr>
          </a:p>
        </p:txBody>
      </p:sp>
      <p:sp>
        <p:nvSpPr>
          <p:cNvPr id="5" name="流程图: 过程 4"/>
          <p:cNvSpPr/>
          <p:nvPr>
            <p:custDataLst>
              <p:tags r:id="rId7"/>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7410"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17411" name="文本框 2"/>
          <p:cNvSpPr txBox="1"/>
          <p:nvPr>
            <p:custDataLst>
              <p:tags r:id="rId2"/>
            </p:custDataLst>
          </p:nvPr>
        </p:nvSpPr>
        <p:spPr>
          <a:xfrm>
            <a:off x="600075" y="836613"/>
            <a:ext cx="5399088" cy="644525"/>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二、</a:t>
            </a:r>
            <a:r>
              <a:rPr lang="zh-CN" altLang="en-US" sz="3600" b="1" dirty="0">
                <a:solidFill>
                  <a:srgbClr val="0070C0"/>
                </a:solidFill>
                <a:latin typeface="楷体" panose="02010609060101010101" charset="-122"/>
                <a:ea typeface="楷体" panose="02010609060101010101" charset="-122"/>
                <a:sym typeface="宋体" panose="02010600030101010101" pitchFamily="2" charset="-122"/>
              </a:rPr>
              <a:t>物体掉落效果</a:t>
            </a:r>
            <a:endParaRPr lang="zh-CN" altLang="en-US" sz="3600" b="1" dirty="0">
              <a:solidFill>
                <a:srgbClr val="0070C0"/>
              </a:solidFill>
              <a:latin typeface="楷体" panose="02010609060101010101" charset="-122"/>
              <a:ea typeface="楷体" panose="02010609060101010101" charset="-122"/>
            </a:endParaRPr>
          </a:p>
        </p:txBody>
      </p:sp>
      <p:sp>
        <p:nvSpPr>
          <p:cNvPr id="17412" name="文本框 2"/>
          <p:cNvSpPr txBox="1"/>
          <p:nvPr>
            <p:custDataLst>
              <p:tags r:id="rId3"/>
            </p:custDataLst>
          </p:nvPr>
        </p:nvSpPr>
        <p:spPr>
          <a:xfrm>
            <a:off x="727075" y="1674813"/>
            <a:ext cx="4997450" cy="830262"/>
          </a:xfrm>
          <a:prstGeom prst="rect">
            <a:avLst/>
          </a:prstGeom>
          <a:noFill/>
          <a:ln w="9525">
            <a:noFill/>
          </a:ln>
        </p:spPr>
        <p:txBody>
          <a:bodyPr wrap="square" anchor="t" anchorCtr="0">
            <a:spAutoFit/>
          </a:bodyPr>
          <a:lstStyle/>
          <a:p>
            <a:r>
              <a:rPr lang="en-US" altLang="zh-CN" sz="2400" dirty="0">
                <a:latin typeface="楷体" panose="02010609060101010101" charset="-122"/>
                <a:ea typeface="楷体" panose="02010609060101010101" charset="-122"/>
              </a:rPr>
              <a:t>1.</a:t>
            </a:r>
            <a:r>
              <a:rPr lang="zh-CN" altLang="en-US" sz="2400" dirty="0">
                <a:latin typeface="楷体" panose="02010609060101010101" charset="-122"/>
                <a:ea typeface="楷体" panose="02010609060101010101" charset="-122"/>
              </a:rPr>
              <a:t>在</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建模</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菜单中点击</a:t>
            </a:r>
            <a:r>
              <a:rPr lang="en-US" altLang="zh-CN" sz="2400" dirty="0">
                <a:latin typeface="楷体" panose="02010609060101010101" charset="-122"/>
                <a:ea typeface="楷体" panose="02010609060101010101" charset="-122"/>
              </a:rPr>
              <a:t>“Smart</a:t>
            </a:r>
            <a:r>
              <a:rPr lang="zh-CN" altLang="en-US" sz="2400" dirty="0">
                <a:latin typeface="楷体" panose="02010609060101010101" charset="-122"/>
                <a:ea typeface="楷体" panose="02010609060101010101" charset="-122"/>
              </a:rPr>
              <a:t>组件</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，并命名为</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掉落</a:t>
            </a:r>
            <a:r>
              <a:rPr lang="en-US" altLang="zh-CN" sz="2400" dirty="0">
                <a:latin typeface="楷体" panose="02010609060101010101" charset="-122"/>
                <a:ea typeface="楷体" panose="02010609060101010101" charset="-122"/>
              </a:rPr>
              <a:t>smart”</a:t>
            </a:r>
            <a:r>
              <a:rPr lang="zh-CN" altLang="en-US" sz="2400" dirty="0">
                <a:latin typeface="楷体" panose="02010609060101010101" charset="-122"/>
                <a:ea typeface="楷体" panose="02010609060101010101" charset="-122"/>
              </a:rPr>
              <a:t>；</a:t>
            </a:r>
            <a:endParaRPr lang="zh-CN" altLang="en-US" sz="2400" dirty="0">
              <a:latin typeface="楷体" panose="02010609060101010101" charset="-122"/>
              <a:ea typeface="楷体" panose="02010609060101010101" charset="-122"/>
            </a:endParaRPr>
          </a:p>
        </p:txBody>
      </p:sp>
      <p:pic>
        <p:nvPicPr>
          <p:cNvPr id="17413" name="图片 3"/>
          <p:cNvPicPr>
            <a:picLocks noChangeAspect="1"/>
          </p:cNvPicPr>
          <p:nvPr>
            <p:custDataLst>
              <p:tags r:id="rId4"/>
            </p:custDataLst>
          </p:nvPr>
        </p:nvPicPr>
        <p:blipFill>
          <a:blip r:embed="rId5"/>
          <a:stretch>
            <a:fillRect/>
          </a:stretch>
        </p:blipFill>
        <p:spPr>
          <a:xfrm>
            <a:off x="5664200" y="1827213"/>
            <a:ext cx="6300788" cy="3452812"/>
          </a:xfrm>
          <a:prstGeom prst="rect">
            <a:avLst/>
          </a:prstGeom>
          <a:noFill/>
          <a:ln w="9525">
            <a:noFill/>
          </a:ln>
        </p:spPr>
      </p:pic>
      <p:sp>
        <p:nvSpPr>
          <p:cNvPr id="17414" name="文本框 7"/>
          <p:cNvSpPr txBox="1"/>
          <p:nvPr>
            <p:custDataLst>
              <p:tags r:id="rId6"/>
            </p:custDataLst>
          </p:nvPr>
        </p:nvSpPr>
        <p:spPr>
          <a:xfrm>
            <a:off x="727075" y="2676525"/>
            <a:ext cx="4997450" cy="830263"/>
          </a:xfrm>
          <a:prstGeom prst="rect">
            <a:avLst/>
          </a:prstGeom>
          <a:noFill/>
          <a:ln w="9525">
            <a:noFill/>
          </a:ln>
        </p:spPr>
        <p:txBody>
          <a:bodyPr wrap="square" anchor="t" anchorCtr="0">
            <a:spAutoFit/>
          </a:bodyPr>
          <a:lstStyle/>
          <a:p>
            <a:r>
              <a:rPr lang="en-US" altLang="zh-CN" sz="2400" dirty="0">
                <a:latin typeface="楷体" panose="02010609060101010101" charset="-122"/>
                <a:ea typeface="楷体" panose="02010609060101010101" charset="-122"/>
              </a:rPr>
              <a:t>2.</a:t>
            </a:r>
            <a:r>
              <a:rPr lang="zh-CN" altLang="en-US" sz="2400" dirty="0">
                <a:latin typeface="楷体" panose="02010609060101010101" charset="-122"/>
                <a:ea typeface="楷体" panose="02010609060101010101" charset="-122"/>
              </a:rPr>
              <a:t>在</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掉落</a:t>
            </a:r>
            <a:r>
              <a:rPr lang="en-US" altLang="zh-CN" sz="2400" dirty="0">
                <a:latin typeface="楷体" panose="02010609060101010101" charset="-122"/>
                <a:ea typeface="楷体" panose="02010609060101010101" charset="-122"/>
              </a:rPr>
              <a:t>smart”</a:t>
            </a:r>
            <a:r>
              <a:rPr lang="zh-CN" altLang="en-US" sz="2400" dirty="0">
                <a:latin typeface="楷体" panose="02010609060101010101" charset="-122"/>
                <a:ea typeface="楷体" panose="02010609060101010101" charset="-122"/>
              </a:rPr>
              <a:t>添加右图所示子组件；</a:t>
            </a:r>
            <a:endParaRPr lang="zh-CN" altLang="en-US" sz="2400" dirty="0">
              <a:latin typeface="楷体" panose="02010609060101010101" charset="-122"/>
              <a:ea typeface="楷体" panose="02010609060101010101" charset="-122"/>
            </a:endParaRPr>
          </a:p>
        </p:txBody>
      </p:sp>
      <p:sp>
        <p:nvSpPr>
          <p:cNvPr id="17415" name="文本框 5"/>
          <p:cNvSpPr txBox="1"/>
          <p:nvPr>
            <p:custDataLst>
              <p:tags r:id="rId7"/>
            </p:custDataLst>
          </p:nvPr>
        </p:nvSpPr>
        <p:spPr>
          <a:xfrm>
            <a:off x="727075" y="3679825"/>
            <a:ext cx="4997450" cy="830263"/>
          </a:xfrm>
          <a:prstGeom prst="rect">
            <a:avLst/>
          </a:prstGeom>
          <a:noFill/>
          <a:ln w="9525">
            <a:noFill/>
          </a:ln>
        </p:spPr>
        <p:txBody>
          <a:bodyPr wrap="square" anchor="t" anchorCtr="0">
            <a:spAutoFit/>
          </a:bodyPr>
          <a:lstStyle/>
          <a:p>
            <a:r>
              <a:rPr lang="en-US" altLang="zh-CN" sz="2400" b="1" dirty="0">
                <a:latin typeface="楷体" panose="02010609060101010101" charset="-122"/>
                <a:ea typeface="楷体" panose="02010609060101010101" charset="-122"/>
              </a:rPr>
              <a:t>3.</a:t>
            </a:r>
            <a:r>
              <a:rPr lang="zh-CN" altLang="en-US" sz="2400" b="1" dirty="0">
                <a:latin typeface="楷体" panose="02010609060101010101" charset="-122"/>
                <a:ea typeface="楷体" panose="02010609060101010101" charset="-122"/>
              </a:rPr>
              <a:t>按照右图所示完成</a:t>
            </a:r>
            <a:r>
              <a:rPr lang="en-US" altLang="zh-CN" sz="2400" b="1" dirty="0">
                <a:latin typeface="楷体" panose="02010609060101010101" charset="-122"/>
                <a:ea typeface="楷体" panose="02010609060101010101" charset="-122"/>
                <a:sym typeface="宋体" panose="02010600030101010101" pitchFamily="2" charset="-122"/>
              </a:rPr>
              <a:t>“</a:t>
            </a:r>
            <a:r>
              <a:rPr lang="zh-CN" altLang="en-US" sz="2400" b="1" dirty="0">
                <a:latin typeface="楷体" panose="02010609060101010101" charset="-122"/>
                <a:ea typeface="楷体" panose="02010609060101010101" charset="-122"/>
                <a:sym typeface="宋体" panose="02010600030101010101" pitchFamily="2" charset="-122"/>
              </a:rPr>
              <a:t>发光</a:t>
            </a:r>
            <a:r>
              <a:rPr lang="en-US" altLang="zh-CN" sz="2400" b="1" dirty="0">
                <a:latin typeface="楷体" panose="02010609060101010101" charset="-122"/>
                <a:ea typeface="楷体" panose="02010609060101010101" charset="-122"/>
                <a:sym typeface="宋体" panose="02010600030101010101" pitchFamily="2" charset="-122"/>
              </a:rPr>
              <a:t>smart”</a:t>
            </a:r>
            <a:r>
              <a:rPr lang="zh-CN" altLang="en-US" sz="2400" b="1" dirty="0">
                <a:latin typeface="楷体" panose="02010609060101010101" charset="-122"/>
                <a:ea typeface="楷体" panose="02010609060101010101" charset="-122"/>
                <a:sym typeface="宋体" panose="02010600030101010101" pitchFamily="2" charset="-122"/>
              </a:rPr>
              <a:t>组件的信号连接和属性设置。</a:t>
            </a:r>
            <a:endParaRPr lang="zh-CN" altLang="en-US" sz="2400" b="1" dirty="0">
              <a:latin typeface="楷体" panose="02010609060101010101" charset="-122"/>
              <a:ea typeface="楷体" panose="02010609060101010101" charset="-122"/>
              <a:sym typeface="宋体" panose="02010600030101010101" pitchFamily="2" charset="-122"/>
            </a:endParaRPr>
          </a:p>
        </p:txBody>
      </p:sp>
      <p:sp>
        <p:nvSpPr>
          <p:cNvPr id="5" name="流程图: 过程 4"/>
          <p:cNvSpPr/>
          <p:nvPr>
            <p:custDataLst>
              <p:tags r:id="rId8"/>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6146"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6147" name="文本框 3"/>
          <p:cNvSpPr txBox="1"/>
          <p:nvPr>
            <p:custDataLst>
              <p:tags r:id="rId2"/>
            </p:custDataLst>
          </p:nvPr>
        </p:nvSpPr>
        <p:spPr>
          <a:xfrm>
            <a:off x="2351405" y="1052830"/>
            <a:ext cx="8514715" cy="706755"/>
          </a:xfrm>
          <a:prstGeom prst="rect">
            <a:avLst/>
          </a:prstGeom>
          <a:noFill/>
          <a:ln w="9525">
            <a:noFill/>
          </a:ln>
        </p:spPr>
        <p:txBody>
          <a:bodyPr wrap="square" anchor="t" anchorCtr="0">
            <a:spAutoFit/>
          </a:bodyPr>
          <a:lstStyle/>
          <a:p>
            <a:r>
              <a:rPr lang="zh-CN" altLang="zh-CN" sz="4000" b="1">
                <a:solidFill>
                  <a:srgbClr val="0070C0"/>
                </a:solidFill>
                <a:latin typeface="Arial" panose="020B0604020202020204" pitchFamily="34" charset="0"/>
                <a:ea typeface="宋体" panose="02010600030101010101" pitchFamily="2" charset="-122"/>
              </a:rPr>
              <a:t>1.</a:t>
            </a:r>
            <a:r>
              <a:rPr lang="en-US" altLang="zh-CN" sz="4000" b="1">
                <a:solidFill>
                  <a:srgbClr val="0070C0"/>
                </a:solidFill>
                <a:latin typeface="Arial" panose="020B0604020202020204" pitchFamily="34" charset="0"/>
                <a:ea typeface="宋体" panose="02010600030101010101" pitchFamily="2" charset="-122"/>
              </a:rPr>
              <a:t>3</a:t>
            </a:r>
            <a:r>
              <a:rPr lang="zh-CN" altLang="en-US" sz="4000" b="1">
                <a:solidFill>
                  <a:srgbClr val="0070C0"/>
                </a:solidFill>
                <a:latin typeface="Arial" panose="020B0604020202020204" pitchFamily="34" charset="0"/>
                <a:ea typeface="宋体" panose="02010600030101010101" pitchFamily="2" charset="-122"/>
              </a:rPr>
              <a:t>创建</a:t>
            </a:r>
            <a:r>
              <a:rPr lang="zh-CN" altLang="en-US" sz="4000" b="1">
                <a:solidFill>
                  <a:srgbClr val="0070C0"/>
                </a:solidFill>
                <a:latin typeface="Arial" panose="020B0604020202020204" pitchFamily="34" charset="0"/>
                <a:ea typeface="宋体" panose="02010600030101010101" pitchFamily="2" charset="-122"/>
              </a:rPr>
              <a:t>汽车车门激光切割</a:t>
            </a:r>
            <a:r>
              <a:rPr lang="en-US" altLang="zh-CN" sz="4000" b="1">
                <a:solidFill>
                  <a:srgbClr val="0070C0"/>
                </a:solidFill>
                <a:latin typeface="Arial" panose="020B0604020202020204" pitchFamily="34" charset="0"/>
                <a:ea typeface="宋体" panose="02010600030101010101" pitchFamily="2" charset="-122"/>
              </a:rPr>
              <a:t>S</a:t>
            </a:r>
            <a:r>
              <a:rPr lang="en-US" altLang="zh-CN" sz="4000" b="1">
                <a:solidFill>
                  <a:srgbClr val="0070C0"/>
                </a:solidFill>
                <a:latin typeface="Arial" panose="020B0604020202020204" pitchFamily="34" charset="0"/>
                <a:ea typeface="宋体" panose="02010600030101010101" pitchFamily="2" charset="-122"/>
              </a:rPr>
              <a:t>mart</a:t>
            </a:r>
            <a:r>
              <a:rPr lang="zh-CN" altLang="en-US" sz="4000" b="1">
                <a:solidFill>
                  <a:srgbClr val="0070C0"/>
                </a:solidFill>
                <a:latin typeface="Arial" panose="020B0604020202020204" pitchFamily="34" charset="0"/>
                <a:ea typeface="宋体" panose="02010600030101010101" pitchFamily="2" charset="-122"/>
              </a:rPr>
              <a:t>组件</a:t>
            </a:r>
            <a:endParaRPr lang="zh-CN" altLang="en-US" sz="4000" b="1">
              <a:solidFill>
                <a:srgbClr val="0070C0"/>
              </a:solidFill>
              <a:latin typeface="Arial" panose="020B0604020202020204" pitchFamily="34" charset="0"/>
              <a:ea typeface="宋体" panose="02010600030101010101" pitchFamily="2" charset="-122"/>
            </a:endParaRPr>
          </a:p>
        </p:txBody>
      </p:sp>
      <p:sp>
        <p:nvSpPr>
          <p:cNvPr id="6148" name="文本框 2"/>
          <p:cNvSpPr txBox="1"/>
          <p:nvPr>
            <p:custDataLst>
              <p:tags r:id="rId3"/>
            </p:custDataLst>
          </p:nvPr>
        </p:nvSpPr>
        <p:spPr>
          <a:xfrm>
            <a:off x="5519738" y="2636838"/>
            <a:ext cx="1890712" cy="522287"/>
          </a:xfrm>
          <a:prstGeom prst="rect">
            <a:avLst/>
          </a:prstGeom>
          <a:noFill/>
          <a:ln w="9525">
            <a:noFill/>
          </a:ln>
        </p:spPr>
        <p:txBody>
          <a:bodyPr wrap="square" anchor="t" anchorCtr="0">
            <a:spAutoFit/>
          </a:bodyPr>
          <a:lstStyle/>
          <a:p>
            <a:r>
              <a:rPr lang="zh-CN" altLang="en-US" sz="2800" b="1">
                <a:solidFill>
                  <a:srgbClr val="0070C0"/>
                </a:solidFill>
                <a:latin typeface="Arial" panose="020B0604020202020204" pitchFamily="34" charset="0"/>
                <a:ea typeface="宋体" panose="02010600030101010101" pitchFamily="2" charset="-122"/>
              </a:rPr>
              <a:t>任务概述</a:t>
            </a:r>
            <a:endParaRPr lang="zh-CN" altLang="en-US" sz="2800" b="1">
              <a:solidFill>
                <a:srgbClr val="0070C0"/>
              </a:solidFill>
              <a:latin typeface="Arial" panose="020B0604020202020204" pitchFamily="34" charset="0"/>
              <a:ea typeface="宋体" panose="02010600030101010101" pitchFamily="2" charset="-122"/>
            </a:endParaRPr>
          </a:p>
        </p:txBody>
      </p:sp>
      <p:sp>
        <p:nvSpPr>
          <p:cNvPr id="4" name="圆角矩形 3"/>
          <p:cNvSpPr/>
          <p:nvPr>
            <p:custDataLst>
              <p:tags r:id="rId4"/>
            </p:custDataLst>
          </p:nvPr>
        </p:nvSpPr>
        <p:spPr>
          <a:xfrm>
            <a:off x="1558925" y="3213100"/>
            <a:ext cx="10009188" cy="25717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indent="457200" algn="l" fontAlgn="base">
              <a:lnSpc>
                <a:spcPct val="150000"/>
              </a:lnSpc>
            </a:pPr>
            <a:r>
              <a:rPr lang="zh-CN" altLang="en-US" sz="2400" strike="noStrike" noProof="1">
                <a:latin typeface="华文楷体" panose="02010600040101010101" charset="-122"/>
                <a:ea typeface="华文楷体" panose="02010600040101010101" charset="-122"/>
              </a:rPr>
              <a:t>某系统集成商为一汽车零部件制造企业提供了一套工业机械激光切割工作站项目方案，现需对项目方案的可行性进行验证。为了在离线仿真过程中更加贴近真实工作情景，现需要仿真技术员</a:t>
            </a:r>
            <a:r>
              <a:rPr lang="zh-CN" altLang="en-US" sz="2400" b="1" strike="noStrike" noProof="1">
                <a:solidFill>
                  <a:srgbClr val="FF0000"/>
                </a:solidFill>
                <a:latin typeface="华文楷体" panose="02010600040101010101" charset="-122"/>
                <a:ea typeface="华文楷体" panose="02010600040101010101" charset="-122"/>
              </a:rPr>
              <a:t>利用</a:t>
            </a:r>
            <a:r>
              <a:rPr lang="en-US" altLang="zh-CN" sz="2400" b="1" strike="noStrike" noProof="1">
                <a:solidFill>
                  <a:srgbClr val="FF0000"/>
                </a:solidFill>
                <a:latin typeface="华文楷体" panose="02010600040101010101" charset="-122"/>
                <a:ea typeface="华文楷体" panose="02010600040101010101" charset="-122"/>
              </a:rPr>
              <a:t>Smart</a:t>
            </a:r>
            <a:r>
              <a:rPr lang="zh-CN" altLang="en-US" sz="2400" b="1" strike="noStrike" noProof="1">
                <a:solidFill>
                  <a:srgbClr val="FF0000"/>
                </a:solidFill>
                <a:latin typeface="华文楷体" panose="02010600040101010101" charset="-122"/>
                <a:ea typeface="华文楷体" panose="02010600040101010101" charset="-122"/>
              </a:rPr>
              <a:t>组件设计激光</a:t>
            </a:r>
            <a:r>
              <a:rPr lang="zh-CN" altLang="en-US" sz="2400" b="1" strike="noStrike" noProof="1">
                <a:solidFill>
                  <a:srgbClr val="FF0000"/>
                </a:solidFill>
                <a:latin typeface="华文楷体" panose="02010600040101010101" charset="-122"/>
                <a:ea typeface="华文楷体" panose="02010600040101010101" charset="-122"/>
              </a:rPr>
              <a:t>切割效果。</a:t>
            </a:r>
            <a:endParaRPr lang="zh-CN" altLang="en-US" sz="2400" b="1" strike="noStrike" noProof="1">
              <a:solidFill>
                <a:srgbClr val="FF0000"/>
              </a:solidFill>
              <a:latin typeface="华文楷体" panose="02010600040101010101" charset="-122"/>
              <a:ea typeface="华文楷体" panose="02010600040101010101" charset="-122"/>
            </a:endParaRPr>
          </a:p>
        </p:txBody>
      </p:sp>
      <p:sp>
        <p:nvSpPr>
          <p:cNvPr id="5" name="流程图: 过程 4"/>
          <p:cNvSpPr/>
          <p:nvPr>
            <p:custDataLst>
              <p:tags r:id="rId5"/>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flipH="1">
            <a:off x="6882130" y="2534919"/>
            <a:ext cx="5309870" cy="4178300"/>
          </a:xfrm>
          <a:prstGeom prst="ellipse">
            <a:avLst/>
          </a:prstGeom>
        </p:spPr>
      </p:pic>
      <p:sp>
        <p:nvSpPr>
          <p:cNvPr id="18434"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8435" name="图片 3" descr="6b8708cbff3fdcecba2b531040b50f4"/>
          <p:cNvPicPr>
            <a:picLocks noChangeAspect="1"/>
          </p:cNvPicPr>
          <p:nvPr/>
        </p:nvPicPr>
        <p:blipFill>
          <a:blip r:embed="rId3"/>
          <a:stretch>
            <a:fillRect/>
          </a:stretch>
        </p:blipFill>
        <p:spPr>
          <a:xfrm>
            <a:off x="0" y="44450"/>
            <a:ext cx="655638" cy="655638"/>
          </a:xfrm>
          <a:prstGeom prst="rect">
            <a:avLst/>
          </a:prstGeom>
          <a:noFill/>
          <a:ln w="9525">
            <a:noFill/>
          </a:ln>
        </p:spPr>
      </p:pic>
      <p:sp>
        <p:nvSpPr>
          <p:cNvPr id="18436" name="文本框 2"/>
          <p:cNvSpPr txBox="1"/>
          <p:nvPr>
            <p:custDataLst>
              <p:tags r:id="rId4"/>
            </p:custDataLst>
          </p:nvPr>
        </p:nvSpPr>
        <p:spPr>
          <a:xfrm>
            <a:off x="911225" y="1196975"/>
            <a:ext cx="1512888" cy="644525"/>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小结</a:t>
            </a:r>
            <a:r>
              <a:rPr lang="en-US" altLang="zh-CN" sz="3600" b="1" dirty="0">
                <a:solidFill>
                  <a:srgbClr val="0070C0"/>
                </a:solidFill>
                <a:latin typeface="楷体" panose="02010609060101010101" charset="-122"/>
                <a:ea typeface="楷体" panose="02010609060101010101" charset="-122"/>
              </a:rPr>
              <a:t>:</a:t>
            </a:r>
            <a:endParaRPr lang="en-US" altLang="zh-CN" sz="3600" b="1" dirty="0">
              <a:solidFill>
                <a:srgbClr val="0070C0"/>
              </a:solidFill>
              <a:latin typeface="楷体" panose="02010609060101010101" charset="-122"/>
              <a:ea typeface="楷体" panose="02010609060101010101" charset="-122"/>
            </a:endParaRPr>
          </a:p>
        </p:txBody>
      </p:sp>
      <p:sp>
        <p:nvSpPr>
          <p:cNvPr id="18437" name="文本框 2"/>
          <p:cNvSpPr txBox="1"/>
          <p:nvPr>
            <p:custDataLst>
              <p:tags r:id="rId5"/>
            </p:custDataLst>
          </p:nvPr>
        </p:nvSpPr>
        <p:spPr>
          <a:xfrm>
            <a:off x="1200150" y="1841500"/>
            <a:ext cx="6096000" cy="1198563"/>
          </a:xfrm>
          <a:prstGeom prst="rect">
            <a:avLst/>
          </a:prstGeom>
          <a:noFill/>
          <a:ln w="9525">
            <a:noFill/>
          </a:ln>
        </p:spPr>
        <p:txBody>
          <a:bodyPr wrap="square" anchor="t" anchorCtr="0">
            <a:spAutoFit/>
          </a:bodyPr>
          <a:lstStyle/>
          <a:p>
            <a:pPr>
              <a:lnSpc>
                <a:spcPct val="150000"/>
              </a:lnSpc>
            </a:pPr>
            <a:r>
              <a:rPr lang="en-US" altLang="zh-CN" sz="2400" dirty="0">
                <a:latin typeface="楷体" panose="02010609060101010101" charset="-122"/>
                <a:ea typeface="楷体" panose="02010609060101010101" charset="-122"/>
                <a:sym typeface="宋体" panose="02010600030101010101" pitchFamily="2" charset="-122"/>
              </a:rPr>
              <a:t>    </a:t>
            </a:r>
            <a:r>
              <a:rPr lang="zh-CN" altLang="en-US" sz="2400" dirty="0">
                <a:latin typeface="楷体" panose="02010609060101010101" charset="-122"/>
                <a:ea typeface="楷体" panose="02010609060101010101" charset="-122"/>
                <a:sym typeface="宋体" panose="02010600030101010101" pitchFamily="2" charset="-122"/>
              </a:rPr>
              <a:t>激光切割仿真效果一般包括发光和物体切割完掉落两个。</a:t>
            </a:r>
            <a:endParaRPr lang="zh-CN" altLang="en-US" sz="2400" dirty="0">
              <a:latin typeface="楷体" panose="02010609060101010101" charset="-122"/>
              <a:ea typeface="楷体" panose="02010609060101010101" charset="-122"/>
              <a:sym typeface="宋体" panose="02010600030101010101" pitchFamily="2" charset="-122"/>
            </a:endParaRPr>
          </a:p>
        </p:txBody>
      </p:sp>
      <p:sp>
        <p:nvSpPr>
          <p:cNvPr id="5" name="流程图: 过程 4"/>
          <p:cNvSpPr/>
          <p:nvPr>
            <p:custDataLst>
              <p:tags r:id="rId6"/>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flipH="1">
            <a:off x="6882130" y="2534919"/>
            <a:ext cx="5309870" cy="4178300"/>
          </a:xfrm>
          <a:prstGeom prst="ellipse">
            <a:avLst/>
          </a:prstGeom>
        </p:spPr>
      </p:pic>
      <p:sp>
        <p:nvSpPr>
          <p:cNvPr id="19458"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9459" name="图片 3" descr="6b8708cbff3fdcecba2b531040b50f4"/>
          <p:cNvPicPr>
            <a:picLocks noChangeAspect="1"/>
          </p:cNvPicPr>
          <p:nvPr/>
        </p:nvPicPr>
        <p:blipFill>
          <a:blip r:embed="rId3"/>
          <a:stretch>
            <a:fillRect/>
          </a:stretch>
        </p:blipFill>
        <p:spPr>
          <a:xfrm>
            <a:off x="0" y="44450"/>
            <a:ext cx="655638" cy="655638"/>
          </a:xfrm>
          <a:prstGeom prst="rect">
            <a:avLst/>
          </a:prstGeom>
          <a:noFill/>
          <a:ln w="9525">
            <a:noFill/>
          </a:ln>
        </p:spPr>
      </p:pic>
      <p:sp>
        <p:nvSpPr>
          <p:cNvPr id="19460" name="文本框 2"/>
          <p:cNvSpPr txBox="1"/>
          <p:nvPr>
            <p:custDataLst>
              <p:tags r:id="rId4"/>
            </p:custDataLst>
          </p:nvPr>
        </p:nvSpPr>
        <p:spPr>
          <a:xfrm>
            <a:off x="911225" y="1196975"/>
            <a:ext cx="1512888" cy="644525"/>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思考：</a:t>
            </a:r>
            <a:endParaRPr lang="zh-CN" altLang="en-US" sz="3600" b="1" dirty="0">
              <a:solidFill>
                <a:srgbClr val="0070C0"/>
              </a:solidFill>
              <a:latin typeface="楷体" panose="02010609060101010101" charset="-122"/>
              <a:ea typeface="楷体" panose="02010609060101010101" charset="-122"/>
            </a:endParaRPr>
          </a:p>
        </p:txBody>
      </p:sp>
      <p:sp>
        <p:nvSpPr>
          <p:cNvPr id="19461" name="文本框 2"/>
          <p:cNvSpPr txBox="1"/>
          <p:nvPr/>
        </p:nvSpPr>
        <p:spPr>
          <a:xfrm>
            <a:off x="1790700" y="1806575"/>
            <a:ext cx="6153150" cy="460375"/>
          </a:xfrm>
          <a:prstGeom prst="rect">
            <a:avLst/>
          </a:prstGeom>
          <a:noFill/>
          <a:ln w="9525">
            <a:noFill/>
          </a:ln>
        </p:spPr>
        <p:txBody>
          <a:bodyPr wrap="square" anchor="t" anchorCtr="0">
            <a:spAutoFit/>
          </a:bodyPr>
          <a:lstStyle/>
          <a:p>
            <a:r>
              <a:rPr lang="en-US" altLang="zh-CN" sz="2400">
                <a:latin typeface="楷体" panose="02010609060101010101" charset="-122"/>
                <a:ea typeface="楷体" panose="02010609060101010101" charset="-122"/>
              </a:rPr>
              <a:t>1.</a:t>
            </a:r>
            <a:r>
              <a:rPr lang="zh-CN" altLang="en-US" sz="2400">
                <a:latin typeface="楷体" panose="02010609060101010101" charset="-122"/>
                <a:ea typeface="楷体" panose="02010609060101010101" charset="-122"/>
              </a:rPr>
              <a:t>在创建发光效果之前需要打开</a:t>
            </a:r>
            <a:r>
              <a:rPr lang="zh-CN" altLang="en-US" sz="2400">
                <a:latin typeface="楷体" panose="02010609060101010101" charset="-122"/>
                <a:ea typeface="楷体" panose="02010609060101010101" charset="-122"/>
              </a:rPr>
              <a:t>什么？</a:t>
            </a:r>
            <a:endParaRPr lang="zh-CN" altLang="en-US" sz="2400">
              <a:latin typeface="楷体" panose="02010609060101010101" charset="-122"/>
              <a:ea typeface="楷体" panose="02010609060101010101" charset="-122"/>
            </a:endParaRPr>
          </a:p>
        </p:txBody>
      </p:sp>
      <p:sp>
        <p:nvSpPr>
          <p:cNvPr id="19462" name="文本框 3"/>
          <p:cNvSpPr txBox="1"/>
          <p:nvPr>
            <p:custDataLst>
              <p:tags r:id="rId5"/>
            </p:custDataLst>
          </p:nvPr>
        </p:nvSpPr>
        <p:spPr>
          <a:xfrm>
            <a:off x="1847850" y="2420938"/>
            <a:ext cx="6411913" cy="829945"/>
          </a:xfrm>
          <a:prstGeom prst="rect">
            <a:avLst/>
          </a:prstGeom>
          <a:noFill/>
          <a:ln w="9525">
            <a:noFill/>
          </a:ln>
        </p:spPr>
        <p:txBody>
          <a:bodyPr wrap="square" anchor="t" anchorCtr="0">
            <a:spAutoFit/>
          </a:bodyPr>
          <a:lstStyle/>
          <a:p>
            <a:r>
              <a:rPr lang="en-US" altLang="zh-CN" sz="2400">
                <a:latin typeface="楷体" panose="02010609060101010101" charset="-122"/>
                <a:ea typeface="楷体" panose="02010609060101010101" charset="-122"/>
              </a:rPr>
              <a:t>2.</a:t>
            </a:r>
            <a:r>
              <a:rPr lang="zh-CN" altLang="en-US" sz="2400">
                <a:latin typeface="楷体" panose="02010609060101010101" charset="-122"/>
                <a:ea typeface="楷体" panose="02010609060101010101" charset="-122"/>
              </a:rPr>
              <a:t>如何把机器人系统信号与</a:t>
            </a:r>
            <a:r>
              <a:rPr lang="en-US" altLang="zh-CN" sz="2400">
                <a:latin typeface="楷体" panose="02010609060101010101" charset="-122"/>
                <a:ea typeface="楷体" panose="02010609060101010101" charset="-122"/>
              </a:rPr>
              <a:t>smart</a:t>
            </a:r>
            <a:r>
              <a:rPr lang="zh-CN" altLang="en-US" sz="2400">
                <a:latin typeface="楷体" panose="02010609060101010101" charset="-122"/>
                <a:ea typeface="楷体" panose="02010609060101010101" charset="-122"/>
              </a:rPr>
              <a:t>信号进行关联？</a:t>
            </a:r>
            <a:endParaRPr lang="zh-CN" altLang="en-US" sz="2400">
              <a:latin typeface="楷体" panose="02010609060101010101" charset="-122"/>
              <a:ea typeface="楷体" panose="02010609060101010101" charset="-122"/>
            </a:endParaRPr>
          </a:p>
        </p:txBody>
      </p:sp>
      <p:sp>
        <p:nvSpPr>
          <p:cNvPr id="5" name="流程图: 过程 4"/>
          <p:cNvSpPr/>
          <p:nvPr>
            <p:custDataLst>
              <p:tags r:id="rId6"/>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6387" name="图片 3" descr="6b8708cbff3fdcecba2b531040b50f4"/>
          <p:cNvPicPr>
            <a:picLocks noChangeAspect="1"/>
          </p:cNvPicPr>
          <p:nvPr>
            <p:custDataLst>
              <p:tags r:id="rId1"/>
            </p:custDataLst>
          </p:nvPr>
        </p:nvPicPr>
        <p:blipFill>
          <a:blip r:embed="rId2"/>
          <a:stretch>
            <a:fillRect/>
          </a:stretch>
        </p:blipFill>
        <p:spPr>
          <a:xfrm>
            <a:off x="0" y="44450"/>
            <a:ext cx="655638" cy="655638"/>
          </a:xfrm>
          <a:prstGeom prst="rect">
            <a:avLst/>
          </a:prstGeom>
          <a:noFill/>
          <a:ln w="9525">
            <a:noFill/>
          </a:ln>
        </p:spPr>
      </p:pic>
      <p:pic>
        <p:nvPicPr>
          <p:cNvPr id="2" name="图片 1"/>
          <p:cNvPicPr>
            <a:picLocks noChangeAspect="1"/>
          </p:cNvPicPr>
          <p:nvPr>
            <p:custDataLst>
              <p:tags r:id="rId3"/>
            </p:custDataLst>
          </p:nvPr>
        </p:nvPicPr>
        <p:blipFill>
          <a:blip r:embed="rId4"/>
          <a:stretch>
            <a:fillRect/>
          </a:stretch>
        </p:blipFill>
        <p:spPr>
          <a:xfrm flipH="1">
            <a:off x="6882130" y="2534919"/>
            <a:ext cx="5309870" cy="4178300"/>
          </a:xfrm>
          <a:prstGeom prst="ellipse">
            <a:avLst/>
          </a:prstGeom>
        </p:spPr>
      </p:pic>
      <p:sp>
        <p:nvSpPr>
          <p:cNvPr id="5" name="流程图: 过程 4"/>
          <p:cNvSpPr/>
          <p:nvPr>
            <p:custDataLst>
              <p:tags r:id="rId5"/>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 name="椭圆 2"/>
          <p:cNvSpPr/>
          <p:nvPr/>
        </p:nvSpPr>
        <p:spPr>
          <a:xfrm>
            <a:off x="1919605" y="2275205"/>
            <a:ext cx="1753235" cy="1527175"/>
          </a:xfrm>
          <a:prstGeom prst="ellipse">
            <a:avLst/>
          </a:prstGeom>
          <a:effectLst>
            <a:innerShdw blurRad="63500" dist="50800" dir="2700000">
              <a:prstClr val="black">
                <a:alpha val="50000"/>
              </a:prstClr>
            </a:innerShdw>
          </a:effectLst>
          <a:scene3d>
            <a:camera prst="obliqueBottomLeft"/>
            <a:lightRig rig="threePt" dir="t"/>
          </a:scene3d>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7200" b="1">
                <a:solidFill>
                  <a:srgbClr val="0070C0"/>
                </a:solidFill>
              </a:rPr>
              <a:t>谢</a:t>
            </a:r>
            <a:endParaRPr lang="zh-CN" altLang="en-US" sz="7200" b="1">
              <a:solidFill>
                <a:srgbClr val="0070C0"/>
              </a:solidFill>
            </a:endParaRPr>
          </a:p>
        </p:txBody>
      </p:sp>
      <p:sp>
        <p:nvSpPr>
          <p:cNvPr id="4" name="椭圆 3"/>
          <p:cNvSpPr/>
          <p:nvPr>
            <p:custDataLst>
              <p:tags r:id="rId6"/>
            </p:custDataLst>
          </p:nvPr>
        </p:nvSpPr>
        <p:spPr>
          <a:xfrm>
            <a:off x="3504565" y="2275205"/>
            <a:ext cx="1753235" cy="1527175"/>
          </a:xfrm>
          <a:prstGeom prst="ellipse">
            <a:avLst/>
          </a:prstGeom>
          <a:effectLst>
            <a:innerShdw blurRad="63500" dist="50800" dir="2700000">
              <a:prstClr val="black">
                <a:alpha val="50000"/>
              </a:prstClr>
            </a:innerShdw>
          </a:effectLst>
          <a:scene3d>
            <a:camera prst="obliqueBottomLeft"/>
            <a:lightRig rig="threePt" dir="t"/>
          </a:scene3d>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7200" b="1">
                <a:solidFill>
                  <a:srgbClr val="0070C0"/>
                </a:solidFill>
              </a:rPr>
              <a:t>谢</a:t>
            </a:r>
            <a:endParaRPr lang="zh-CN" altLang="en-US" sz="7200" b="1">
              <a:solidFill>
                <a:srgbClr val="0070C0"/>
              </a:solidFill>
            </a:endParaRPr>
          </a:p>
        </p:txBody>
      </p:sp>
      <p:sp>
        <p:nvSpPr>
          <p:cNvPr id="6" name="椭圆 5"/>
          <p:cNvSpPr/>
          <p:nvPr>
            <p:custDataLst>
              <p:tags r:id="rId7"/>
            </p:custDataLst>
          </p:nvPr>
        </p:nvSpPr>
        <p:spPr>
          <a:xfrm>
            <a:off x="5089525" y="2275205"/>
            <a:ext cx="1753235" cy="1527175"/>
          </a:xfrm>
          <a:prstGeom prst="ellipse">
            <a:avLst/>
          </a:prstGeom>
          <a:effectLst>
            <a:innerShdw blurRad="63500" dist="50800" dir="2700000">
              <a:prstClr val="black">
                <a:alpha val="50000"/>
              </a:prstClr>
            </a:innerShdw>
          </a:effectLst>
          <a:scene3d>
            <a:camera prst="obliqueBottomLeft"/>
            <a:lightRig rig="threePt" dir="t"/>
          </a:scene3d>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7200" b="1">
                <a:solidFill>
                  <a:srgbClr val="0070C0"/>
                </a:solidFill>
              </a:rPr>
              <a:t>观</a:t>
            </a:r>
            <a:endParaRPr lang="zh-CN" altLang="en-US" sz="7200" b="1">
              <a:solidFill>
                <a:srgbClr val="0070C0"/>
              </a:solidFill>
            </a:endParaRPr>
          </a:p>
        </p:txBody>
      </p:sp>
      <p:sp>
        <p:nvSpPr>
          <p:cNvPr id="7" name="椭圆 6"/>
          <p:cNvSpPr/>
          <p:nvPr>
            <p:custDataLst>
              <p:tags r:id="rId8"/>
            </p:custDataLst>
          </p:nvPr>
        </p:nvSpPr>
        <p:spPr>
          <a:xfrm>
            <a:off x="6674485" y="2275205"/>
            <a:ext cx="1753235" cy="1527175"/>
          </a:xfrm>
          <a:prstGeom prst="ellipse">
            <a:avLst/>
          </a:prstGeom>
          <a:effectLst>
            <a:innerShdw blurRad="63500" dist="50800" dir="2700000">
              <a:prstClr val="black">
                <a:alpha val="50000"/>
              </a:prstClr>
            </a:innerShdw>
          </a:effectLst>
          <a:scene3d>
            <a:camera prst="obliqueBottomLeft"/>
            <a:lightRig rig="threePt" dir="t"/>
          </a:scene3d>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7200" b="1">
                <a:solidFill>
                  <a:srgbClr val="0070C0"/>
                </a:solidFill>
              </a:rPr>
              <a:t>赏</a:t>
            </a:r>
            <a:endParaRPr lang="zh-CN" altLang="en-US" sz="7200" b="1">
              <a:solidFill>
                <a:srgbClr val="0070C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7170"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7171" name="文本框 3"/>
          <p:cNvSpPr txBox="1"/>
          <p:nvPr>
            <p:custDataLst>
              <p:tags r:id="rId2"/>
            </p:custDataLst>
          </p:nvPr>
        </p:nvSpPr>
        <p:spPr>
          <a:xfrm>
            <a:off x="2004060" y="1052830"/>
            <a:ext cx="8492490" cy="706755"/>
          </a:xfrm>
          <a:prstGeom prst="rect">
            <a:avLst/>
          </a:prstGeom>
          <a:noFill/>
          <a:ln w="9525">
            <a:noFill/>
          </a:ln>
        </p:spPr>
        <p:txBody>
          <a:bodyPr wrap="square" anchor="t" anchorCtr="0">
            <a:spAutoFit/>
          </a:bodyPr>
          <a:lstStyle/>
          <a:p>
            <a:r>
              <a:rPr lang="zh-CN" altLang="zh-CN" sz="4000" b="1">
                <a:solidFill>
                  <a:srgbClr val="0070C0"/>
                </a:solidFill>
                <a:sym typeface="+mn-ea"/>
              </a:rPr>
              <a:t>1.</a:t>
            </a:r>
            <a:r>
              <a:rPr lang="en-US" altLang="zh-CN" sz="4000" b="1">
                <a:solidFill>
                  <a:srgbClr val="0070C0"/>
                </a:solidFill>
                <a:sym typeface="+mn-ea"/>
              </a:rPr>
              <a:t>3</a:t>
            </a:r>
            <a:r>
              <a:rPr lang="zh-CN" altLang="en-US" sz="4000" b="1">
                <a:solidFill>
                  <a:srgbClr val="0070C0"/>
                </a:solidFill>
                <a:sym typeface="+mn-ea"/>
              </a:rPr>
              <a:t>创建汽车车门激光切割</a:t>
            </a:r>
            <a:r>
              <a:rPr lang="en-US" altLang="zh-CN" sz="4000" b="1">
                <a:solidFill>
                  <a:srgbClr val="0070C0"/>
                </a:solidFill>
                <a:sym typeface="+mn-ea"/>
              </a:rPr>
              <a:t>S</a:t>
            </a:r>
            <a:r>
              <a:rPr lang="en-US" altLang="zh-CN" sz="4000" b="1">
                <a:solidFill>
                  <a:srgbClr val="0070C0"/>
                </a:solidFill>
                <a:sym typeface="+mn-ea"/>
              </a:rPr>
              <a:t>mart</a:t>
            </a:r>
            <a:r>
              <a:rPr lang="zh-CN" altLang="en-US" sz="4000" b="1">
                <a:solidFill>
                  <a:srgbClr val="0070C0"/>
                </a:solidFill>
                <a:sym typeface="+mn-ea"/>
              </a:rPr>
              <a:t>组件</a:t>
            </a:r>
            <a:endParaRPr lang="zh-CN" altLang="en-US" sz="4000" b="1">
              <a:solidFill>
                <a:srgbClr val="0070C0"/>
              </a:solidFill>
              <a:latin typeface="Arial" panose="020B0604020202020204" pitchFamily="34" charset="0"/>
              <a:ea typeface="宋体" panose="02010600030101010101" pitchFamily="2" charset="-122"/>
            </a:endParaRPr>
          </a:p>
        </p:txBody>
      </p:sp>
      <p:sp>
        <p:nvSpPr>
          <p:cNvPr id="7172" name="文本框 2"/>
          <p:cNvSpPr txBox="1"/>
          <p:nvPr>
            <p:custDataLst>
              <p:tags r:id="rId3"/>
            </p:custDataLst>
          </p:nvPr>
        </p:nvSpPr>
        <p:spPr>
          <a:xfrm>
            <a:off x="2206625" y="2852738"/>
            <a:ext cx="7369175" cy="522287"/>
          </a:xfrm>
          <a:prstGeom prst="rect">
            <a:avLst/>
          </a:prstGeom>
          <a:noFill/>
          <a:ln w="9525">
            <a:noFill/>
          </a:ln>
        </p:spPr>
        <p:txBody>
          <a:bodyPr wrap="square" anchor="t" anchorCtr="0">
            <a:spAutoFit/>
          </a:bodyPr>
          <a:lstStyle/>
          <a:p>
            <a:r>
              <a:rPr lang="zh-CN" altLang="en-US" sz="2800" b="1">
                <a:solidFill>
                  <a:srgbClr val="0070C0"/>
                </a:solidFill>
                <a:latin typeface="Arial" panose="020B0604020202020204" pitchFamily="34" charset="0"/>
                <a:ea typeface="宋体" panose="02010600030101010101" pitchFamily="2" charset="-122"/>
              </a:rPr>
              <a:t>学习目标：</a:t>
            </a:r>
            <a:endParaRPr lang="zh-CN" altLang="en-US" sz="2800" b="1">
              <a:solidFill>
                <a:srgbClr val="0070C0"/>
              </a:solidFill>
              <a:latin typeface="Arial" panose="020B0604020202020204" pitchFamily="34" charset="0"/>
              <a:ea typeface="宋体" panose="02010600030101010101" pitchFamily="2" charset="-122"/>
            </a:endParaRPr>
          </a:p>
        </p:txBody>
      </p:sp>
      <p:sp>
        <p:nvSpPr>
          <p:cNvPr id="7173" name="文本框 1"/>
          <p:cNvSpPr txBox="1"/>
          <p:nvPr>
            <p:custDataLst>
              <p:tags r:id="rId4"/>
            </p:custDataLst>
          </p:nvPr>
        </p:nvSpPr>
        <p:spPr>
          <a:xfrm>
            <a:off x="3902075" y="3302000"/>
            <a:ext cx="4729163" cy="645160"/>
          </a:xfrm>
          <a:prstGeom prst="rect">
            <a:avLst/>
          </a:prstGeom>
          <a:noFill/>
          <a:ln w="9525">
            <a:noFill/>
          </a:ln>
        </p:spPr>
        <p:txBody>
          <a:bodyPr wrap="square" anchor="t" anchorCtr="0">
            <a:spAutoFit/>
          </a:bodyPr>
          <a:lstStyle/>
          <a:p>
            <a:pPr>
              <a:lnSpc>
                <a:spcPct val="150000"/>
              </a:lnSpc>
            </a:pPr>
            <a:r>
              <a:rPr lang="en-US" altLang="zh-CN" sz="2400">
                <a:latin typeface="华文楷体" panose="02010600040101010101" charset="-122"/>
                <a:ea typeface="华文楷体" panose="02010600040101010101" charset="-122"/>
              </a:rPr>
              <a:t>1.</a:t>
            </a:r>
            <a:r>
              <a:rPr lang="zh-CN" altLang="en-US" sz="2400">
                <a:latin typeface="华文楷体" panose="02010600040101010101" charset="-122"/>
                <a:ea typeface="华文楷体" panose="02010600040101010101" charset="-122"/>
              </a:rPr>
              <a:t>了解</a:t>
            </a:r>
            <a:r>
              <a:rPr lang="en-US" altLang="zh-CN" sz="2400">
                <a:latin typeface="华文楷体" panose="02010600040101010101" charset="-122"/>
                <a:ea typeface="华文楷体" panose="02010600040101010101" charset="-122"/>
              </a:rPr>
              <a:t>S</a:t>
            </a:r>
            <a:r>
              <a:rPr lang="en-US" altLang="zh-CN" sz="2400">
                <a:latin typeface="华文楷体" panose="02010600040101010101" charset="-122"/>
                <a:ea typeface="华文楷体" panose="02010600040101010101" charset="-122"/>
              </a:rPr>
              <a:t>mart</a:t>
            </a:r>
            <a:r>
              <a:rPr lang="zh-CN" altLang="en-US" sz="2400">
                <a:latin typeface="华文楷体" panose="02010600040101010101" charset="-122"/>
                <a:ea typeface="华文楷体" panose="02010600040101010101" charset="-122"/>
              </a:rPr>
              <a:t>组件的作用</a:t>
            </a:r>
            <a:endParaRPr lang="zh-CN" altLang="en-US" sz="2400">
              <a:latin typeface="华文楷体" panose="02010600040101010101" charset="-122"/>
              <a:ea typeface="华文楷体" panose="02010600040101010101" charset="-122"/>
            </a:endParaRPr>
          </a:p>
        </p:txBody>
      </p:sp>
      <p:sp>
        <p:nvSpPr>
          <p:cNvPr id="7174" name="文本框 2"/>
          <p:cNvSpPr txBox="1"/>
          <p:nvPr>
            <p:custDataLst>
              <p:tags r:id="rId5"/>
            </p:custDataLst>
          </p:nvPr>
        </p:nvSpPr>
        <p:spPr>
          <a:xfrm>
            <a:off x="3902075" y="3948113"/>
            <a:ext cx="4729163" cy="645160"/>
          </a:xfrm>
          <a:prstGeom prst="rect">
            <a:avLst/>
          </a:prstGeom>
          <a:noFill/>
          <a:ln w="9525">
            <a:noFill/>
          </a:ln>
        </p:spPr>
        <p:txBody>
          <a:bodyPr wrap="square" anchor="t" anchorCtr="0">
            <a:spAutoFit/>
          </a:bodyPr>
          <a:lstStyle/>
          <a:p>
            <a:pPr>
              <a:lnSpc>
                <a:spcPct val="150000"/>
              </a:lnSpc>
            </a:pPr>
            <a:r>
              <a:rPr lang="en-US" altLang="zh-CN" sz="2400">
                <a:latin typeface="华文楷体" panose="02010600040101010101" charset="-122"/>
                <a:ea typeface="华文楷体" panose="02010600040101010101" charset="-122"/>
              </a:rPr>
              <a:t>2.</a:t>
            </a:r>
            <a:r>
              <a:rPr lang="zh-CN" altLang="en-US" sz="2400">
                <a:latin typeface="华文楷体" panose="02010600040101010101" charset="-122"/>
                <a:ea typeface="华文楷体" panose="02010600040101010101" charset="-122"/>
              </a:rPr>
              <a:t>掌握激光切割</a:t>
            </a:r>
            <a:r>
              <a:rPr lang="en-US" altLang="zh-CN" sz="2400">
                <a:latin typeface="华文楷体" panose="02010600040101010101" charset="-122"/>
                <a:ea typeface="华文楷体" panose="02010600040101010101" charset="-122"/>
              </a:rPr>
              <a:t>S</a:t>
            </a:r>
            <a:r>
              <a:rPr lang="en-US" altLang="zh-CN" sz="2400">
                <a:latin typeface="华文楷体" panose="02010600040101010101" charset="-122"/>
                <a:ea typeface="华文楷体" panose="02010600040101010101" charset="-122"/>
              </a:rPr>
              <a:t>mart</a:t>
            </a:r>
            <a:r>
              <a:rPr lang="zh-CN" altLang="en-US" sz="2400">
                <a:latin typeface="华文楷体" panose="02010600040101010101" charset="-122"/>
                <a:ea typeface="华文楷体" panose="02010600040101010101" charset="-122"/>
              </a:rPr>
              <a:t>组件的设计；</a:t>
            </a:r>
            <a:endParaRPr lang="zh-CN" altLang="en-US" sz="2400">
              <a:latin typeface="华文楷体" panose="02010600040101010101" charset="-122"/>
              <a:ea typeface="华文楷体" panose="02010600040101010101" charset="-122"/>
            </a:endParaRPr>
          </a:p>
        </p:txBody>
      </p:sp>
      <p:sp>
        <p:nvSpPr>
          <p:cNvPr id="5" name="流程图: 过程 4"/>
          <p:cNvSpPr/>
          <p:nvPr>
            <p:custDataLst>
              <p:tags r:id="rId6"/>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8194"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8195" name="文本框 2"/>
          <p:cNvSpPr txBox="1"/>
          <p:nvPr>
            <p:custDataLst>
              <p:tags r:id="rId2"/>
            </p:custDataLst>
          </p:nvPr>
        </p:nvSpPr>
        <p:spPr>
          <a:xfrm>
            <a:off x="600075" y="836613"/>
            <a:ext cx="5399088" cy="644525"/>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一、激光切割效果</a:t>
            </a:r>
            <a:endParaRPr lang="zh-CN" altLang="en-US" sz="3600" b="1" dirty="0">
              <a:solidFill>
                <a:srgbClr val="0070C0"/>
              </a:solidFill>
              <a:latin typeface="楷体" panose="02010609060101010101" charset="-122"/>
              <a:ea typeface="楷体" panose="02010609060101010101" charset="-122"/>
            </a:endParaRPr>
          </a:p>
        </p:txBody>
      </p:sp>
      <p:sp>
        <p:nvSpPr>
          <p:cNvPr id="8198" name="文本框 3"/>
          <p:cNvSpPr txBox="1"/>
          <p:nvPr>
            <p:custDataLst>
              <p:tags r:id="rId3"/>
            </p:custDataLst>
          </p:nvPr>
        </p:nvSpPr>
        <p:spPr>
          <a:xfrm>
            <a:off x="336550" y="1557338"/>
            <a:ext cx="11703050" cy="1198562"/>
          </a:xfrm>
          <a:prstGeom prst="rect">
            <a:avLst/>
          </a:prstGeom>
          <a:noFill/>
          <a:ln w="9525">
            <a:noFill/>
          </a:ln>
        </p:spPr>
        <p:txBody>
          <a:bodyPr wrap="square" anchor="t" anchorCtr="0">
            <a:spAutoFit/>
          </a:bodyPr>
          <a:lstStyle/>
          <a:p>
            <a:pPr>
              <a:lnSpc>
                <a:spcPct val="150000"/>
              </a:lnSpc>
            </a:pPr>
            <a:r>
              <a:rPr lang="en-US" altLang="zh-CN" sz="2400" dirty="0">
                <a:latin typeface="华文楷体" panose="02010600040101010101" charset="-122"/>
                <a:ea typeface="华文楷体" panose="02010600040101010101" charset="-122"/>
                <a:sym typeface="宋体" panose="02010600030101010101" pitchFamily="2" charset="-122"/>
              </a:rPr>
              <a:t>    </a:t>
            </a:r>
            <a:r>
              <a:rPr lang="zh-CN" altLang="en-US" sz="2400" dirty="0">
                <a:latin typeface="华文楷体" panose="02010600040101010101" charset="-122"/>
                <a:ea typeface="华文楷体" panose="02010600040101010101" charset="-122"/>
                <a:sym typeface="宋体" panose="02010600030101010101" pitchFamily="2" charset="-122"/>
              </a:rPr>
              <a:t>在整个切割工作站中需要两个</a:t>
            </a:r>
            <a:r>
              <a:rPr lang="en-US" altLang="zh-CN" sz="2400" dirty="0">
                <a:latin typeface="华文楷体" panose="02010600040101010101" charset="-122"/>
                <a:ea typeface="华文楷体" panose="02010600040101010101" charset="-122"/>
                <a:sym typeface="宋体" panose="02010600030101010101" pitchFamily="2" charset="-122"/>
              </a:rPr>
              <a:t>smart</a:t>
            </a:r>
            <a:r>
              <a:rPr lang="zh-CN" altLang="en-US" sz="2400" dirty="0">
                <a:latin typeface="华文楷体" panose="02010600040101010101" charset="-122"/>
                <a:ea typeface="华文楷体" panose="02010600040101010101" charset="-122"/>
                <a:sym typeface="宋体" panose="02010600030101010101" pitchFamily="2" charset="-122"/>
              </a:rPr>
              <a:t>效果，</a:t>
            </a:r>
            <a:r>
              <a:rPr lang="en-US" altLang="zh-CN" sz="2400" dirty="0">
                <a:latin typeface="华文楷体" panose="02010600040101010101" charset="-122"/>
                <a:ea typeface="华文楷体" panose="02010600040101010101" charset="-122"/>
                <a:sym typeface="宋体" panose="02010600030101010101" pitchFamily="2" charset="-122"/>
              </a:rPr>
              <a:t>1.</a:t>
            </a:r>
            <a:r>
              <a:rPr lang="zh-CN" altLang="en-US" sz="2400" dirty="0">
                <a:latin typeface="华文楷体" panose="02010600040101010101" charset="-122"/>
                <a:ea typeface="华文楷体" panose="02010600040101010101" charset="-122"/>
                <a:sym typeface="宋体" panose="02010600030101010101" pitchFamily="2" charset="-122"/>
              </a:rPr>
              <a:t>在切割过程中有模拟激光切割发光效果；</a:t>
            </a:r>
            <a:r>
              <a:rPr lang="en-US" altLang="zh-CN" sz="2400" dirty="0">
                <a:latin typeface="华文楷体" panose="02010600040101010101" charset="-122"/>
                <a:ea typeface="华文楷体" panose="02010600040101010101" charset="-122"/>
                <a:sym typeface="宋体" panose="02010600030101010101" pitchFamily="2" charset="-122"/>
              </a:rPr>
              <a:t>2.</a:t>
            </a:r>
            <a:r>
              <a:rPr lang="zh-CN" altLang="en-US" sz="2400" dirty="0">
                <a:latin typeface="华文楷体" panose="02010600040101010101" charset="-122"/>
                <a:ea typeface="华文楷体" panose="02010600040101010101" charset="-122"/>
                <a:sym typeface="宋体" panose="02010600030101010101" pitchFamily="2" charset="-122"/>
              </a:rPr>
              <a:t>切割完成后被切割的图形掉落效果，如下图所示。</a:t>
            </a:r>
            <a:endParaRPr lang="zh-CN" altLang="en-US" sz="2400" dirty="0">
              <a:latin typeface="华文楷体" panose="02010600040101010101" charset="-122"/>
              <a:ea typeface="华文楷体" panose="02010600040101010101" charset="-122"/>
              <a:sym typeface="宋体" panose="02010600030101010101" pitchFamily="2" charset="-122"/>
            </a:endParaRPr>
          </a:p>
        </p:txBody>
      </p:sp>
      <p:sp>
        <p:nvSpPr>
          <p:cNvPr id="5" name="流程图: 过程 4"/>
          <p:cNvSpPr/>
          <p:nvPr>
            <p:custDataLst>
              <p:tags r:id="rId4"/>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pic>
        <p:nvPicPr>
          <p:cNvPr id="2" name="汽车车门切割效果">
            <a:hlinkClick r:id="" action="ppaction://media"/>
          </p:cNvPr>
          <p:cNvPicPr/>
          <p:nvPr>
            <a:videoFile r:link="rId5"/>
            <p:extLst>
              <p:ext uri="{DAA4B4D4-6D71-4841-9C94-3DE7FCFB9230}">
                <p14:media xmlns:p14="http://schemas.microsoft.com/office/powerpoint/2010/main" r:embed="rId6"/>
              </p:ext>
            </p:extLst>
            <p:custDataLst>
              <p:tags r:id="rId7"/>
            </p:custDataLst>
          </p:nvPr>
        </p:nvPicPr>
        <p:blipFill>
          <a:blip r:embed="rId8"/>
          <a:stretch>
            <a:fillRect/>
          </a:stretch>
        </p:blipFill>
        <p:spPr>
          <a:xfrm>
            <a:off x="3197225" y="2995930"/>
            <a:ext cx="6642100" cy="3538855"/>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文本框 2"/>
          <p:cNvSpPr txBox="1"/>
          <p:nvPr/>
        </p:nvSpPr>
        <p:spPr>
          <a:xfrm>
            <a:off x="697187" y="1"/>
            <a:ext cx="3061322" cy="645160"/>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8194" name="图片 3" descr="6b8708cbff3fdcecba2b531040b50f4"/>
          <p:cNvPicPr>
            <a:picLocks noChangeAspect="1"/>
          </p:cNvPicPr>
          <p:nvPr/>
        </p:nvPicPr>
        <p:blipFill>
          <a:blip r:embed="rId1"/>
          <a:stretch>
            <a:fillRect/>
          </a:stretch>
        </p:blipFill>
        <p:spPr>
          <a:xfrm>
            <a:off x="2081" y="44452"/>
            <a:ext cx="655432" cy="655669"/>
          </a:xfrm>
          <a:prstGeom prst="rect">
            <a:avLst/>
          </a:prstGeom>
          <a:noFill/>
          <a:ln w="9525">
            <a:noFill/>
          </a:ln>
        </p:spPr>
      </p:pic>
      <p:sp>
        <p:nvSpPr>
          <p:cNvPr id="8195" name="文本框 2"/>
          <p:cNvSpPr txBox="1"/>
          <p:nvPr>
            <p:custDataLst>
              <p:tags r:id="rId2"/>
            </p:custDataLst>
          </p:nvPr>
        </p:nvSpPr>
        <p:spPr>
          <a:xfrm>
            <a:off x="601967" y="836652"/>
            <a:ext cx="5397385"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二、发光</a:t>
            </a:r>
            <a:r>
              <a:rPr lang="en-US" altLang="zh-CN" sz="3600" b="1" dirty="0">
                <a:solidFill>
                  <a:srgbClr val="0070C0"/>
                </a:solidFill>
                <a:latin typeface="楷体" panose="02010609060101010101" charset="-122"/>
                <a:ea typeface="楷体" panose="02010609060101010101" charset="-122"/>
              </a:rPr>
              <a:t>smart</a:t>
            </a:r>
            <a:r>
              <a:rPr lang="zh-CN" altLang="en-US" sz="3600" b="1" dirty="0">
                <a:solidFill>
                  <a:srgbClr val="0070C0"/>
                </a:solidFill>
                <a:latin typeface="楷体" panose="02010609060101010101" charset="-122"/>
                <a:ea typeface="楷体" panose="02010609060101010101" charset="-122"/>
              </a:rPr>
              <a:t>组件</a:t>
            </a:r>
            <a:endParaRPr lang="zh-CN" altLang="en-US" sz="3600" b="1" dirty="0">
              <a:solidFill>
                <a:srgbClr val="0070C0"/>
              </a:solidFill>
              <a:latin typeface="楷体" panose="02010609060101010101" charset="-122"/>
              <a:ea typeface="楷体" panose="02010609060101010101" charset="-122"/>
            </a:endParaRPr>
          </a:p>
        </p:txBody>
      </p:sp>
      <p:sp>
        <p:nvSpPr>
          <p:cNvPr id="8198" name="文本框 3"/>
          <p:cNvSpPr txBox="1"/>
          <p:nvPr>
            <p:custDataLst>
              <p:tags r:id="rId3"/>
            </p:custDataLst>
          </p:nvPr>
        </p:nvSpPr>
        <p:spPr>
          <a:xfrm>
            <a:off x="338525" y="1557410"/>
            <a:ext cx="11699360" cy="5262245"/>
          </a:xfrm>
          <a:prstGeom prst="rect">
            <a:avLst/>
          </a:prstGeom>
          <a:noFill/>
          <a:ln w="9525">
            <a:noFill/>
          </a:ln>
        </p:spPr>
        <p:txBody>
          <a:bodyPr wrap="square" anchor="t" anchorCtr="0">
            <a:spAutoFit/>
          </a:bodyPr>
          <a:lstStyle/>
          <a:p>
            <a:pPr>
              <a:lnSpc>
                <a:spcPct val="150000"/>
              </a:lnSpc>
            </a:pPr>
            <a:r>
              <a:rPr lang="en-US" altLang="zh-CN" sz="3200" b="1" dirty="0">
                <a:latin typeface="华文楷体" panose="02010600040101010101" charset="-122"/>
                <a:ea typeface="华文楷体" panose="02010600040101010101" charset="-122"/>
                <a:sym typeface="宋体" panose="02010600030101010101" pitchFamily="2" charset="-122"/>
              </a:rPr>
              <a:t>smart</a:t>
            </a:r>
            <a:r>
              <a:rPr lang="zh-CN" altLang="en-US" sz="3200" b="1" dirty="0">
                <a:latin typeface="华文楷体" panose="02010600040101010101" charset="-122"/>
                <a:ea typeface="华文楷体" panose="02010600040101010101" charset="-122"/>
                <a:sym typeface="宋体" panose="02010600030101010101" pitchFamily="2" charset="-122"/>
              </a:rPr>
              <a:t>组件介绍</a:t>
            </a:r>
            <a:endParaRPr lang="en-US" altLang="zh-CN" sz="3200" b="1"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en-US" altLang="zh-CN" sz="2400" dirty="0">
                <a:latin typeface="华文楷体" panose="02010600040101010101" charset="-122"/>
                <a:ea typeface="华文楷体" panose="02010600040101010101" charset="-122"/>
                <a:sym typeface="宋体" panose="02010600030101010101" pitchFamily="2" charset="-122"/>
              </a:rPr>
              <a:t>①</a:t>
            </a:r>
            <a:r>
              <a:rPr lang="en-US" altLang="zh-CN" sz="2400" dirty="0" err="1">
                <a:latin typeface="华文楷体" panose="02010600040101010101" charset="-122"/>
                <a:ea typeface="华文楷体" panose="02010600040101010101" charset="-122"/>
                <a:sym typeface="宋体" panose="02010600030101010101" pitchFamily="2" charset="-122"/>
              </a:rPr>
              <a:t>LogicGate</a:t>
            </a:r>
            <a:endParaRPr lang="en-US" altLang="zh-CN"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zh-CN" altLang="en-US" sz="2400" dirty="0">
                <a:latin typeface="华文楷体" panose="02010600040101010101" charset="-122"/>
                <a:ea typeface="华文楷体" panose="02010600040101010101" charset="-122"/>
                <a:sym typeface="宋体" panose="02010600030101010101" pitchFamily="2" charset="-122"/>
              </a:rPr>
              <a:t>解析：进行数字信号的逻辑运算。</a:t>
            </a:r>
            <a:endParaRPr lang="en-US" altLang="zh-CN"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zh-CN" altLang="en-US" sz="2400" dirty="0">
                <a:latin typeface="华文楷体" panose="02010600040101010101" charset="-122"/>
                <a:ea typeface="华文楷体" panose="02010600040101010101" charset="-122"/>
                <a:sym typeface="宋体" panose="02010600030101010101" pitchFamily="2" charset="-122"/>
              </a:rPr>
              <a:t>属性</a:t>
            </a:r>
            <a:r>
              <a:rPr lang="en-US" altLang="zh-CN" sz="2400" dirty="0">
                <a:latin typeface="华文楷体" panose="02010600040101010101" charset="-122"/>
                <a:ea typeface="华文楷体" panose="02010600040101010101" charset="-122"/>
                <a:sym typeface="宋体" panose="02010600030101010101" pitchFamily="2" charset="-122"/>
              </a:rPr>
              <a:t>:</a:t>
            </a:r>
            <a:endParaRPr lang="en-US" altLang="zh-CN"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en-US" altLang="zh-CN" sz="2400" dirty="0">
                <a:latin typeface="华文楷体" panose="02010600040101010101" charset="-122"/>
                <a:ea typeface="华文楷体" panose="02010600040101010101" charset="-122"/>
                <a:sym typeface="宋体" panose="02010600030101010101" pitchFamily="2" charset="-122"/>
              </a:rPr>
              <a:t>Operator - </a:t>
            </a:r>
            <a:r>
              <a:rPr lang="zh-CN" altLang="en-US" sz="2400" dirty="0">
                <a:latin typeface="华文楷体" panose="02010600040101010101" charset="-122"/>
                <a:ea typeface="华文楷体" panose="02010600040101010101" charset="-122"/>
                <a:sym typeface="宋体" panose="02010600030101010101" pitchFamily="2" charset="-122"/>
              </a:rPr>
              <a:t>逻辑操作符</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en-US" altLang="zh-CN" sz="2400" dirty="0">
                <a:latin typeface="华文楷体" panose="02010600040101010101" charset="-122"/>
                <a:ea typeface="华文楷体" panose="02010600040101010101" charset="-122"/>
                <a:sym typeface="宋体" panose="02010600030101010101" pitchFamily="2" charset="-122"/>
              </a:rPr>
              <a:t>Delay - </a:t>
            </a:r>
            <a:r>
              <a:rPr lang="zh-CN" altLang="en-US" sz="2400" dirty="0">
                <a:latin typeface="华文楷体" panose="02010600040101010101" charset="-122"/>
                <a:ea typeface="华文楷体" panose="02010600040101010101" charset="-122"/>
                <a:sym typeface="宋体" panose="02010600030101010101" pitchFamily="2" charset="-122"/>
              </a:rPr>
              <a:t>输出变化延迟时间</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zh-CN" altLang="en-US" sz="2400" dirty="0">
                <a:latin typeface="华文楷体" panose="02010600040101010101" charset="-122"/>
                <a:ea typeface="华文楷体" panose="02010600040101010101" charset="-122"/>
                <a:sym typeface="宋体" panose="02010600030101010101" pitchFamily="2" charset="-122"/>
              </a:rPr>
              <a:t>信号：</a:t>
            </a:r>
            <a:endParaRPr lang="en-US" altLang="zh-CN"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en-US" altLang="zh-CN" sz="2400" dirty="0" err="1">
                <a:latin typeface="华文楷体" panose="02010600040101010101" charset="-122"/>
                <a:ea typeface="华文楷体" panose="02010600040101010101" charset="-122"/>
                <a:sym typeface="宋体" panose="02010600030101010101" pitchFamily="2" charset="-122"/>
              </a:rPr>
              <a:t>InputA</a:t>
            </a:r>
            <a:r>
              <a:rPr lang="en-US" altLang="zh-CN" sz="2400" dirty="0">
                <a:latin typeface="华文楷体" panose="02010600040101010101" charset="-122"/>
                <a:ea typeface="华文楷体" panose="02010600040101010101" charset="-122"/>
                <a:sym typeface="宋体" panose="02010600030101010101" pitchFamily="2" charset="-122"/>
              </a:rPr>
              <a:t> - </a:t>
            </a:r>
            <a:r>
              <a:rPr lang="zh-CN" altLang="en-US" sz="2400" dirty="0">
                <a:latin typeface="华文楷体" panose="02010600040101010101" charset="-122"/>
                <a:ea typeface="华文楷体" panose="02010600040101010101" charset="-122"/>
                <a:sym typeface="宋体" panose="02010600030101010101" pitchFamily="2" charset="-122"/>
              </a:rPr>
              <a:t>第一个输入</a:t>
            </a:r>
            <a:endParaRPr lang="en-US" altLang="zh-CN" sz="2400"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en-US" altLang="zh-CN" sz="2400" dirty="0">
                <a:latin typeface="华文楷体" panose="02010600040101010101" charset="-122"/>
                <a:ea typeface="华文楷体" panose="02010600040101010101" charset="-122"/>
                <a:sym typeface="宋体" panose="02010600030101010101" pitchFamily="2" charset="-122"/>
              </a:rPr>
              <a:t>Output - </a:t>
            </a:r>
            <a:r>
              <a:rPr lang="zh-CN" altLang="en-US" sz="2400" dirty="0">
                <a:latin typeface="华文楷体" panose="02010600040101010101" charset="-122"/>
                <a:ea typeface="华文楷体" panose="02010600040101010101" charset="-122"/>
                <a:sym typeface="宋体" panose="02010600030101010101" pitchFamily="2" charset="-122"/>
              </a:rPr>
              <a:t>逻辑操作结果</a:t>
            </a:r>
            <a:endParaRPr lang="zh-CN" altLang="en-US" sz="2400" dirty="0">
              <a:latin typeface="华文楷体" panose="02010600040101010101" charset="-122"/>
              <a:ea typeface="华文楷体" panose="02010600040101010101" charset="-122"/>
              <a:sym typeface="宋体" panose="02010600030101010101" pitchFamily="2" charset="-122"/>
            </a:endParaRPr>
          </a:p>
        </p:txBody>
      </p:sp>
      <p:sp>
        <p:nvSpPr>
          <p:cNvPr id="5" name="流程图: 过程 4"/>
          <p:cNvSpPr/>
          <p:nvPr>
            <p:custDataLst>
              <p:tags r:id="rId4"/>
            </p:custDataLst>
          </p:nvPr>
        </p:nvSpPr>
        <p:spPr>
          <a:xfrm>
            <a:off x="2081" y="700121"/>
            <a:ext cx="12188156" cy="85729"/>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pic>
        <p:nvPicPr>
          <p:cNvPr id="2" name="图片 1"/>
          <p:cNvPicPr>
            <a:picLocks noChangeAspect="1"/>
          </p:cNvPicPr>
          <p:nvPr>
            <p:custDataLst>
              <p:tags r:id="rId5"/>
            </p:custDataLst>
          </p:nvPr>
        </p:nvPicPr>
        <p:blipFill>
          <a:blip r:embed="rId6"/>
          <a:stretch>
            <a:fillRect/>
          </a:stretch>
        </p:blipFill>
        <p:spPr>
          <a:xfrm>
            <a:off x="5999480" y="1845310"/>
            <a:ext cx="4379595" cy="4927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文本框 2"/>
          <p:cNvSpPr txBox="1"/>
          <p:nvPr/>
        </p:nvSpPr>
        <p:spPr>
          <a:xfrm>
            <a:off x="697187" y="1"/>
            <a:ext cx="3061322" cy="645160"/>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8194" name="图片 3" descr="6b8708cbff3fdcecba2b531040b50f4"/>
          <p:cNvPicPr>
            <a:picLocks noChangeAspect="1"/>
          </p:cNvPicPr>
          <p:nvPr/>
        </p:nvPicPr>
        <p:blipFill>
          <a:blip r:embed="rId1"/>
          <a:stretch>
            <a:fillRect/>
          </a:stretch>
        </p:blipFill>
        <p:spPr>
          <a:xfrm>
            <a:off x="2081" y="44452"/>
            <a:ext cx="655432" cy="655669"/>
          </a:xfrm>
          <a:prstGeom prst="rect">
            <a:avLst/>
          </a:prstGeom>
          <a:noFill/>
          <a:ln w="9525">
            <a:noFill/>
          </a:ln>
        </p:spPr>
      </p:pic>
      <p:sp>
        <p:nvSpPr>
          <p:cNvPr id="8195" name="文本框 2"/>
          <p:cNvSpPr txBox="1"/>
          <p:nvPr>
            <p:custDataLst>
              <p:tags r:id="rId2"/>
            </p:custDataLst>
          </p:nvPr>
        </p:nvSpPr>
        <p:spPr>
          <a:xfrm>
            <a:off x="601967" y="836652"/>
            <a:ext cx="5397385"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二、发光</a:t>
            </a:r>
            <a:r>
              <a:rPr lang="en-US" altLang="zh-CN" sz="3600" b="1" dirty="0">
                <a:solidFill>
                  <a:srgbClr val="0070C0"/>
                </a:solidFill>
                <a:latin typeface="楷体" panose="02010609060101010101" charset="-122"/>
                <a:ea typeface="楷体" panose="02010609060101010101" charset="-122"/>
              </a:rPr>
              <a:t>smart</a:t>
            </a:r>
            <a:r>
              <a:rPr lang="zh-CN" altLang="en-US" sz="3600" b="1" dirty="0">
                <a:solidFill>
                  <a:srgbClr val="0070C0"/>
                </a:solidFill>
                <a:latin typeface="楷体" panose="02010609060101010101" charset="-122"/>
                <a:ea typeface="楷体" panose="02010609060101010101" charset="-122"/>
              </a:rPr>
              <a:t>组件</a:t>
            </a:r>
            <a:endParaRPr lang="zh-CN" altLang="en-US" sz="3600" b="1" dirty="0">
              <a:solidFill>
                <a:srgbClr val="0070C0"/>
              </a:solidFill>
              <a:latin typeface="楷体" panose="02010609060101010101" charset="-122"/>
              <a:ea typeface="楷体" panose="02010609060101010101" charset="-122"/>
            </a:endParaRPr>
          </a:p>
        </p:txBody>
      </p:sp>
      <p:sp>
        <p:nvSpPr>
          <p:cNvPr id="8198" name="文本框 3"/>
          <p:cNvSpPr txBox="1"/>
          <p:nvPr>
            <p:custDataLst>
              <p:tags r:id="rId3"/>
            </p:custDataLst>
          </p:nvPr>
        </p:nvSpPr>
        <p:spPr>
          <a:xfrm>
            <a:off x="338525" y="1342145"/>
            <a:ext cx="11699360" cy="5631180"/>
          </a:xfrm>
          <a:prstGeom prst="rect">
            <a:avLst/>
          </a:prstGeom>
          <a:noFill/>
          <a:ln w="9525">
            <a:noFill/>
          </a:ln>
        </p:spPr>
        <p:txBody>
          <a:bodyPr wrap="square" anchor="t" anchorCtr="0">
            <a:spAutoFit/>
          </a:bodyPr>
          <a:lstStyle/>
          <a:p>
            <a:pPr>
              <a:lnSpc>
                <a:spcPct val="150000"/>
              </a:lnSpc>
            </a:pPr>
            <a:r>
              <a:rPr lang="en-US" altLang="zh-CN" sz="3200" b="1" dirty="0">
                <a:latin typeface="华文楷体" panose="02010600040101010101" charset="-122"/>
                <a:ea typeface="华文楷体" panose="02010600040101010101" charset="-122"/>
                <a:sym typeface="宋体" panose="02010600030101010101" pitchFamily="2" charset="-122"/>
              </a:rPr>
              <a:t>smart</a:t>
            </a:r>
            <a:r>
              <a:rPr lang="zh-CN" altLang="en-US" sz="3200" b="1" dirty="0">
                <a:latin typeface="华文楷体" panose="02010600040101010101" charset="-122"/>
                <a:ea typeface="华文楷体" panose="02010600040101010101" charset="-122"/>
                <a:sym typeface="宋体" panose="02010600030101010101" pitchFamily="2" charset="-122"/>
              </a:rPr>
              <a:t>组件介绍</a:t>
            </a:r>
            <a:endParaRPr lang="en-US" altLang="zh-CN" sz="3200" b="1"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zh-CN" altLang="en-US" sz="2400" dirty="0">
                <a:latin typeface="华文楷体" panose="02010600040101010101" charset="-122"/>
                <a:ea typeface="华文楷体" panose="02010600040101010101" charset="-122"/>
                <a:sym typeface="宋体" panose="02010600030101010101" pitchFamily="2" charset="-122"/>
              </a:rPr>
              <a:t>②</a:t>
            </a:r>
            <a:r>
              <a:rPr lang="en-US" altLang="zh-CN" sz="2400" dirty="0" err="1">
                <a:latin typeface="华文楷体" panose="02010600040101010101" charset="-122"/>
                <a:ea typeface="华文楷体" panose="02010600040101010101" charset="-122"/>
                <a:sym typeface="宋体" panose="02010600030101010101" pitchFamily="2" charset="-122"/>
              </a:rPr>
              <a:t>LightControl</a:t>
            </a:r>
            <a:endParaRPr lang="en-US" altLang="zh-CN" sz="2400" dirty="0" err="1">
              <a:latin typeface="华文楷体" panose="02010600040101010101" charset="-122"/>
              <a:ea typeface="华文楷体" panose="02010600040101010101" charset="-122"/>
              <a:sym typeface="宋体" panose="02010600030101010101" pitchFamily="2" charset="-122"/>
            </a:endParaRPr>
          </a:p>
          <a:p>
            <a:pPr>
              <a:lnSpc>
                <a:spcPct val="150000"/>
              </a:lnSpc>
            </a:pPr>
            <a:r>
              <a:rPr lang="zh-CN" altLang="en-US" sz="2400" dirty="0" err="1">
                <a:latin typeface="华文楷体" panose="02010600040101010101" charset="-122"/>
                <a:ea typeface="华文楷体" panose="02010600040101010101" charset="-122"/>
                <a:sym typeface="宋体" panose="02010600030101010101" pitchFamily="2" charset="-122"/>
              </a:rPr>
              <a:t>解析：控制光源</a:t>
            </a:r>
            <a:endParaRPr lang="en-US" altLang="zh-CN" sz="2400" dirty="0" err="1">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属性:</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Light (Light) - 光源</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Color (Color) - 设置光线颜色</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CastShadows (Boolean) - 允许光线投射阴影</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AmbientIntensity (Double) - 设置光线的环境光强</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DiffuseIntensity (Double) - 设置光线的漫射光强</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HighlightIntensity (Double) - 设置光线的反射光强</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SpotAngle (Double) - 设置聚光灯光锥的角度</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Range (Double) - 设置光线的最大范围</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输入:Enabled (Digital) - 启用或禁用光源</a:t>
            </a:r>
            <a:endParaRPr lang="zh-CN" altLang="en-US" sz="2400" dirty="0">
              <a:latin typeface="华文楷体" panose="02010600040101010101" charset="-122"/>
              <a:ea typeface="华文楷体" panose="02010600040101010101" charset="-122"/>
              <a:sym typeface="宋体" panose="02010600030101010101" pitchFamily="2" charset="-122"/>
            </a:endParaRPr>
          </a:p>
        </p:txBody>
      </p:sp>
      <p:sp>
        <p:nvSpPr>
          <p:cNvPr id="5" name="流程图: 过程 4"/>
          <p:cNvSpPr/>
          <p:nvPr>
            <p:custDataLst>
              <p:tags r:id="rId4"/>
            </p:custDataLst>
          </p:nvPr>
        </p:nvSpPr>
        <p:spPr>
          <a:xfrm>
            <a:off x="2081" y="700121"/>
            <a:ext cx="12188156" cy="85729"/>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pic>
        <p:nvPicPr>
          <p:cNvPr id="3" name="图片 2"/>
          <p:cNvPicPr>
            <a:picLocks noChangeAspect="1"/>
          </p:cNvPicPr>
          <p:nvPr>
            <p:custDataLst>
              <p:tags r:id="rId5"/>
            </p:custDataLst>
          </p:nvPr>
        </p:nvPicPr>
        <p:blipFill>
          <a:blip r:embed="rId6"/>
          <a:stretch>
            <a:fillRect/>
          </a:stretch>
        </p:blipFill>
        <p:spPr>
          <a:xfrm>
            <a:off x="6744335" y="1628775"/>
            <a:ext cx="4175760" cy="51530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文本框 2"/>
          <p:cNvSpPr txBox="1"/>
          <p:nvPr/>
        </p:nvSpPr>
        <p:spPr>
          <a:xfrm>
            <a:off x="697187" y="1"/>
            <a:ext cx="3061322" cy="645160"/>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8194" name="图片 3" descr="6b8708cbff3fdcecba2b531040b50f4"/>
          <p:cNvPicPr>
            <a:picLocks noChangeAspect="1"/>
          </p:cNvPicPr>
          <p:nvPr/>
        </p:nvPicPr>
        <p:blipFill>
          <a:blip r:embed="rId1"/>
          <a:stretch>
            <a:fillRect/>
          </a:stretch>
        </p:blipFill>
        <p:spPr>
          <a:xfrm>
            <a:off x="2081" y="44452"/>
            <a:ext cx="655432" cy="655669"/>
          </a:xfrm>
          <a:prstGeom prst="rect">
            <a:avLst/>
          </a:prstGeom>
          <a:noFill/>
          <a:ln w="9525">
            <a:noFill/>
          </a:ln>
        </p:spPr>
      </p:pic>
      <p:sp>
        <p:nvSpPr>
          <p:cNvPr id="8195" name="文本框 2"/>
          <p:cNvSpPr txBox="1"/>
          <p:nvPr>
            <p:custDataLst>
              <p:tags r:id="rId2"/>
            </p:custDataLst>
          </p:nvPr>
        </p:nvSpPr>
        <p:spPr>
          <a:xfrm>
            <a:off x="601967" y="836652"/>
            <a:ext cx="5397385"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二、发光</a:t>
            </a:r>
            <a:r>
              <a:rPr lang="en-US" altLang="zh-CN" sz="3600" b="1" dirty="0">
                <a:solidFill>
                  <a:srgbClr val="0070C0"/>
                </a:solidFill>
                <a:latin typeface="楷体" panose="02010609060101010101" charset="-122"/>
                <a:ea typeface="楷体" panose="02010609060101010101" charset="-122"/>
              </a:rPr>
              <a:t>smart</a:t>
            </a:r>
            <a:r>
              <a:rPr lang="zh-CN" altLang="en-US" sz="3600" b="1" dirty="0">
                <a:solidFill>
                  <a:srgbClr val="0070C0"/>
                </a:solidFill>
                <a:latin typeface="楷体" panose="02010609060101010101" charset="-122"/>
                <a:ea typeface="楷体" panose="02010609060101010101" charset="-122"/>
              </a:rPr>
              <a:t>组件</a:t>
            </a:r>
            <a:endParaRPr lang="zh-CN" altLang="en-US" sz="3600" b="1" dirty="0">
              <a:solidFill>
                <a:srgbClr val="0070C0"/>
              </a:solidFill>
              <a:latin typeface="楷体" panose="02010609060101010101" charset="-122"/>
              <a:ea typeface="楷体" panose="02010609060101010101" charset="-122"/>
            </a:endParaRPr>
          </a:p>
        </p:txBody>
      </p:sp>
      <p:sp>
        <p:nvSpPr>
          <p:cNvPr id="8198" name="文本框 3"/>
          <p:cNvSpPr txBox="1"/>
          <p:nvPr>
            <p:custDataLst>
              <p:tags r:id="rId3"/>
            </p:custDataLst>
          </p:nvPr>
        </p:nvSpPr>
        <p:spPr>
          <a:xfrm>
            <a:off x="338525" y="1342145"/>
            <a:ext cx="11699360" cy="4523105"/>
          </a:xfrm>
          <a:prstGeom prst="rect">
            <a:avLst/>
          </a:prstGeom>
          <a:noFill/>
          <a:ln w="9525">
            <a:noFill/>
          </a:ln>
        </p:spPr>
        <p:txBody>
          <a:bodyPr wrap="square" anchor="t" anchorCtr="0">
            <a:spAutoFit/>
          </a:bodyPr>
          <a:lstStyle/>
          <a:p>
            <a:pPr>
              <a:lnSpc>
                <a:spcPct val="150000"/>
              </a:lnSpc>
            </a:pPr>
            <a:r>
              <a:rPr lang="en-US" altLang="zh-CN" sz="3200" b="1" dirty="0">
                <a:latin typeface="华文楷体" panose="02010600040101010101" charset="-122"/>
                <a:ea typeface="华文楷体" panose="02010600040101010101" charset="-122"/>
                <a:sym typeface="宋体" panose="02010600030101010101" pitchFamily="2" charset="-122"/>
              </a:rPr>
              <a:t>smart</a:t>
            </a:r>
            <a:r>
              <a:rPr lang="zh-CN" altLang="en-US" sz="3200" b="1" dirty="0">
                <a:latin typeface="华文楷体" panose="02010600040101010101" charset="-122"/>
                <a:ea typeface="华文楷体" panose="02010600040101010101" charset="-122"/>
                <a:sym typeface="宋体" panose="02010600030101010101" pitchFamily="2" charset="-122"/>
              </a:rPr>
              <a:t>组件介绍</a:t>
            </a:r>
            <a:endParaRPr lang="en-US" altLang="zh-CN" sz="3200" b="1" dirty="0">
              <a:latin typeface="华文楷体" panose="02010600040101010101" charset="-122"/>
              <a:ea typeface="华文楷体" panose="02010600040101010101" charset="-122"/>
              <a:sym typeface="宋体" panose="02010600030101010101" pitchFamily="2" charset="-122"/>
            </a:endParaRPr>
          </a:p>
          <a:p>
            <a:pPr>
              <a:lnSpc>
                <a:spcPct val="150000"/>
              </a:lnSpc>
            </a:pPr>
            <a:r>
              <a:rPr lang="zh-CN" altLang="en-US" sz="2400" dirty="0">
                <a:latin typeface="华文楷体" panose="02010600040101010101" charset="-122"/>
                <a:ea typeface="华文楷体" panose="02010600040101010101" charset="-122"/>
                <a:sym typeface="宋体" panose="02010600030101010101" pitchFamily="2" charset="-122"/>
              </a:rPr>
              <a:t>③</a:t>
            </a:r>
            <a:r>
              <a:rPr lang="en-US" altLang="zh-CN" sz="2400" dirty="0" err="1">
                <a:latin typeface="华文楷体" panose="02010600040101010101" charset="-122"/>
                <a:ea typeface="华文楷体" panose="02010600040101010101" charset="-122"/>
                <a:sym typeface="宋体" panose="02010600030101010101" pitchFamily="2" charset="-122"/>
              </a:rPr>
              <a:t>TraceTCP</a:t>
            </a:r>
            <a:endParaRPr lang="en-US" altLang="zh-CN" sz="2400" dirty="0" err="1">
              <a:latin typeface="华文楷体" panose="02010600040101010101" charset="-122"/>
              <a:ea typeface="华文楷体" panose="02010600040101010101" charset="-122"/>
              <a:sym typeface="宋体" panose="02010600030101010101" pitchFamily="2" charset="-122"/>
            </a:endParaRPr>
          </a:p>
          <a:p>
            <a:pPr>
              <a:lnSpc>
                <a:spcPct val="150000"/>
              </a:lnSpc>
            </a:pPr>
            <a:r>
              <a:rPr lang="zh-CN" altLang="en-US" sz="2400" dirty="0" err="1">
                <a:latin typeface="华文楷体" panose="02010600040101010101" charset="-122"/>
                <a:ea typeface="华文楷体" panose="02010600040101010101" charset="-122"/>
                <a:sym typeface="宋体" panose="02010600030101010101" pitchFamily="2" charset="-122"/>
              </a:rPr>
              <a:t>解析：开启</a:t>
            </a:r>
            <a:r>
              <a:rPr lang="en-US" altLang="zh-CN" sz="2400" dirty="0" err="1">
                <a:latin typeface="华文楷体" panose="02010600040101010101" charset="-122"/>
                <a:ea typeface="华文楷体" panose="02010600040101010101" charset="-122"/>
                <a:sym typeface="宋体" panose="02010600030101010101" pitchFamily="2" charset="-122"/>
              </a:rPr>
              <a:t>/</a:t>
            </a:r>
            <a:r>
              <a:rPr lang="zh-CN" altLang="en-US" sz="2400" dirty="0" err="1">
                <a:latin typeface="华文楷体" panose="02010600040101010101" charset="-122"/>
                <a:ea typeface="华文楷体" panose="02010600040101010101" charset="-122"/>
                <a:sym typeface="宋体" panose="02010600030101010101" pitchFamily="2" charset="-122"/>
              </a:rPr>
              <a:t>关闭</a:t>
            </a:r>
            <a:r>
              <a:rPr lang="en-US" altLang="zh-CN" sz="2400" dirty="0" err="1">
                <a:latin typeface="华文楷体" panose="02010600040101010101" charset="-122"/>
                <a:ea typeface="华文楷体" panose="02010600040101010101" charset="-122"/>
                <a:sym typeface="宋体" panose="02010600030101010101" pitchFamily="2" charset="-122"/>
              </a:rPr>
              <a:t>TCP</a:t>
            </a:r>
            <a:r>
              <a:rPr lang="zh-CN" altLang="en-US" sz="2400" dirty="0" err="1">
                <a:latin typeface="华文楷体" panose="02010600040101010101" charset="-122"/>
                <a:ea typeface="华文楷体" panose="02010600040101010101" charset="-122"/>
                <a:sym typeface="宋体" panose="02010600030101010101" pitchFamily="2" charset="-122"/>
              </a:rPr>
              <a:t>跟踪</a:t>
            </a:r>
            <a:endParaRPr lang="en-US" altLang="zh-CN" sz="2400" dirty="0" err="1">
              <a:latin typeface="华文楷体" panose="02010600040101010101" charset="-122"/>
              <a:ea typeface="华文楷体" panose="02010600040101010101" charset="-122"/>
              <a:sym typeface="宋体" panose="02010600030101010101" pitchFamily="2" charset="-122"/>
            </a:endParaRPr>
          </a:p>
          <a:p>
            <a:pPr>
              <a:lnSpc>
                <a:spcPct val="100000"/>
              </a:lnSpc>
            </a:pP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属性:</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Robot (Mechanism) - 跟踪的机器人</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输入:</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Enabled (Digital) - 设定为high (1)去打开TCP跟踪</a:t>
            </a:r>
            <a:endParaRPr lang="zh-CN" altLang="en-US" sz="2400" dirty="0">
              <a:latin typeface="华文楷体" panose="02010600040101010101" charset="-122"/>
              <a:ea typeface="华文楷体" panose="02010600040101010101" charset="-122"/>
              <a:sym typeface="宋体" panose="02010600030101010101" pitchFamily="2" charset="-122"/>
            </a:endParaRPr>
          </a:p>
          <a:p>
            <a:pPr>
              <a:lnSpc>
                <a:spcPct val="100000"/>
              </a:lnSpc>
            </a:pPr>
            <a:r>
              <a:rPr lang="zh-CN" altLang="en-US" sz="2400" dirty="0">
                <a:latin typeface="华文楷体" panose="02010600040101010101" charset="-122"/>
                <a:ea typeface="华文楷体" panose="02010600040101010101" charset="-122"/>
                <a:sym typeface="宋体" panose="02010600030101010101" pitchFamily="2" charset="-122"/>
              </a:rPr>
              <a:t>Clear (Digital) - 设定为high (1)去清空TCP跟踪</a:t>
            </a:r>
            <a:endParaRPr lang="zh-CN" altLang="en-US" sz="2400" dirty="0">
              <a:latin typeface="华文楷体" panose="02010600040101010101" charset="-122"/>
              <a:ea typeface="华文楷体" panose="02010600040101010101" charset="-122"/>
              <a:sym typeface="宋体" panose="02010600030101010101" pitchFamily="2" charset="-122"/>
            </a:endParaRPr>
          </a:p>
        </p:txBody>
      </p:sp>
      <p:sp>
        <p:nvSpPr>
          <p:cNvPr id="5" name="流程图: 过程 4"/>
          <p:cNvSpPr/>
          <p:nvPr>
            <p:custDataLst>
              <p:tags r:id="rId4"/>
            </p:custDataLst>
          </p:nvPr>
        </p:nvSpPr>
        <p:spPr>
          <a:xfrm>
            <a:off x="2081" y="700121"/>
            <a:ext cx="12188156" cy="85729"/>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pic>
        <p:nvPicPr>
          <p:cNvPr id="3" name="图片 2"/>
          <p:cNvPicPr>
            <a:picLocks noChangeAspect="1"/>
          </p:cNvPicPr>
          <p:nvPr>
            <p:custDataLst>
              <p:tags r:id="rId5"/>
            </p:custDataLst>
          </p:nvPr>
        </p:nvPicPr>
        <p:blipFill>
          <a:blip r:embed="rId6"/>
          <a:stretch>
            <a:fillRect/>
          </a:stretch>
        </p:blipFill>
        <p:spPr>
          <a:xfrm>
            <a:off x="6671945" y="2493010"/>
            <a:ext cx="4300220" cy="22745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9218"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9219" name="文本框 2"/>
          <p:cNvSpPr txBox="1"/>
          <p:nvPr>
            <p:custDataLst>
              <p:tags r:id="rId2"/>
            </p:custDataLst>
          </p:nvPr>
        </p:nvSpPr>
        <p:spPr>
          <a:xfrm>
            <a:off x="600075" y="836613"/>
            <a:ext cx="5399088"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sym typeface="+mn-ea"/>
              </a:rPr>
              <a:t>二、发光</a:t>
            </a:r>
            <a:r>
              <a:rPr lang="en-US" altLang="zh-CN" sz="3600" b="1" dirty="0">
                <a:solidFill>
                  <a:srgbClr val="0070C0"/>
                </a:solidFill>
                <a:latin typeface="楷体" panose="02010609060101010101" charset="-122"/>
                <a:ea typeface="楷体" panose="02010609060101010101" charset="-122"/>
                <a:sym typeface="+mn-ea"/>
              </a:rPr>
              <a:t>smart</a:t>
            </a:r>
            <a:r>
              <a:rPr lang="zh-CN" altLang="en-US" sz="3600" b="1" dirty="0">
                <a:solidFill>
                  <a:srgbClr val="0070C0"/>
                </a:solidFill>
                <a:latin typeface="楷体" panose="02010609060101010101" charset="-122"/>
                <a:ea typeface="楷体" panose="02010609060101010101" charset="-122"/>
                <a:sym typeface="+mn-ea"/>
              </a:rPr>
              <a:t>组件</a:t>
            </a:r>
            <a:endParaRPr lang="zh-CN" altLang="en-US" sz="3600" b="1" dirty="0">
              <a:solidFill>
                <a:srgbClr val="0070C0"/>
              </a:solidFill>
              <a:latin typeface="楷体" panose="02010609060101010101" charset="-122"/>
              <a:ea typeface="楷体" panose="02010609060101010101" charset="-122"/>
            </a:endParaRPr>
          </a:p>
        </p:txBody>
      </p:sp>
      <p:sp>
        <p:nvSpPr>
          <p:cNvPr id="9220" name="文本框 1"/>
          <p:cNvSpPr txBox="1"/>
          <p:nvPr>
            <p:custDataLst>
              <p:tags r:id="rId3"/>
            </p:custDataLst>
          </p:nvPr>
        </p:nvSpPr>
        <p:spPr>
          <a:xfrm>
            <a:off x="727075" y="1674813"/>
            <a:ext cx="4997450" cy="830262"/>
          </a:xfrm>
          <a:prstGeom prst="rect">
            <a:avLst/>
          </a:prstGeom>
          <a:noFill/>
          <a:ln w="9525">
            <a:noFill/>
          </a:ln>
        </p:spPr>
        <p:txBody>
          <a:bodyPr wrap="square" anchor="t" anchorCtr="0">
            <a:spAutoFit/>
          </a:bodyPr>
          <a:lstStyle/>
          <a:p>
            <a:r>
              <a:rPr lang="en-US" altLang="zh-CN" sz="2400" b="1" dirty="0">
                <a:latin typeface="楷体" panose="02010609060101010101" charset="-122"/>
                <a:ea typeface="楷体" panose="02010609060101010101" charset="-122"/>
              </a:rPr>
              <a:t>1.</a:t>
            </a:r>
            <a:r>
              <a:rPr lang="zh-CN" altLang="en-US" sz="2400" b="1" dirty="0">
                <a:latin typeface="楷体" panose="02010609060101010101" charset="-122"/>
                <a:ea typeface="楷体" panose="02010609060101010101" charset="-122"/>
              </a:rPr>
              <a:t>打开</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高级照明</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，点击</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创建光线</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中的</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点光</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a:t>
            </a:r>
            <a:endParaRPr lang="zh-CN" altLang="en-US" sz="2400" b="1" dirty="0">
              <a:latin typeface="楷体" panose="02010609060101010101" charset="-122"/>
              <a:ea typeface="楷体" panose="02010609060101010101" charset="-122"/>
            </a:endParaRPr>
          </a:p>
        </p:txBody>
      </p:sp>
      <p:sp>
        <p:nvSpPr>
          <p:cNvPr id="5" name="流程图: 过程 4"/>
          <p:cNvSpPr/>
          <p:nvPr>
            <p:custDataLst>
              <p:tags r:id="rId4"/>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pic>
        <p:nvPicPr>
          <p:cNvPr id="2" name="图片 1"/>
          <p:cNvPicPr>
            <a:picLocks noChangeAspect="1"/>
          </p:cNvPicPr>
          <p:nvPr>
            <p:custDataLst>
              <p:tags r:id="rId5"/>
            </p:custDataLst>
          </p:nvPr>
        </p:nvPicPr>
        <p:blipFill>
          <a:blip r:embed="rId6"/>
          <a:stretch>
            <a:fillRect/>
          </a:stretch>
        </p:blipFill>
        <p:spPr>
          <a:xfrm>
            <a:off x="5880100" y="1674495"/>
            <a:ext cx="5248275" cy="3850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0242"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10243" name="文本框 2"/>
          <p:cNvSpPr txBox="1"/>
          <p:nvPr>
            <p:custDataLst>
              <p:tags r:id="rId2"/>
            </p:custDataLst>
          </p:nvPr>
        </p:nvSpPr>
        <p:spPr>
          <a:xfrm>
            <a:off x="600075" y="836613"/>
            <a:ext cx="5399088"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sym typeface="+mn-ea"/>
              </a:rPr>
              <a:t>二、发光</a:t>
            </a:r>
            <a:r>
              <a:rPr lang="en-US" altLang="zh-CN" sz="3600" b="1" dirty="0">
                <a:solidFill>
                  <a:srgbClr val="0070C0"/>
                </a:solidFill>
                <a:latin typeface="楷体" panose="02010609060101010101" charset="-122"/>
                <a:ea typeface="楷体" panose="02010609060101010101" charset="-122"/>
                <a:sym typeface="+mn-ea"/>
              </a:rPr>
              <a:t>smart</a:t>
            </a:r>
            <a:r>
              <a:rPr lang="zh-CN" altLang="en-US" sz="3600" b="1" dirty="0">
                <a:solidFill>
                  <a:srgbClr val="0070C0"/>
                </a:solidFill>
                <a:latin typeface="楷体" panose="02010609060101010101" charset="-122"/>
                <a:ea typeface="楷体" panose="02010609060101010101" charset="-122"/>
                <a:sym typeface="+mn-ea"/>
              </a:rPr>
              <a:t>组件</a:t>
            </a:r>
            <a:endParaRPr lang="zh-CN" altLang="en-US" sz="3600" b="1" dirty="0">
              <a:solidFill>
                <a:srgbClr val="0070C0"/>
              </a:solidFill>
              <a:latin typeface="楷体" panose="02010609060101010101" charset="-122"/>
              <a:ea typeface="楷体" panose="02010609060101010101" charset="-122"/>
            </a:endParaRPr>
          </a:p>
        </p:txBody>
      </p:sp>
      <p:sp>
        <p:nvSpPr>
          <p:cNvPr id="10244" name="文本框 1"/>
          <p:cNvSpPr txBox="1"/>
          <p:nvPr>
            <p:custDataLst>
              <p:tags r:id="rId3"/>
            </p:custDataLst>
          </p:nvPr>
        </p:nvSpPr>
        <p:spPr>
          <a:xfrm>
            <a:off x="727075" y="1674813"/>
            <a:ext cx="4997450" cy="830262"/>
          </a:xfrm>
          <a:prstGeom prst="rect">
            <a:avLst/>
          </a:prstGeom>
          <a:noFill/>
          <a:ln w="9525">
            <a:noFill/>
          </a:ln>
        </p:spPr>
        <p:txBody>
          <a:bodyPr wrap="square" anchor="t" anchorCtr="0">
            <a:spAutoFit/>
          </a:bodyPr>
          <a:lstStyle/>
          <a:p>
            <a:r>
              <a:rPr lang="en-US" altLang="zh-CN" sz="2400" dirty="0">
                <a:latin typeface="楷体" panose="02010609060101010101" charset="-122"/>
                <a:ea typeface="楷体" panose="02010609060101010101" charset="-122"/>
              </a:rPr>
              <a:t>1.</a:t>
            </a:r>
            <a:r>
              <a:rPr lang="zh-CN" altLang="en-US" sz="2400" dirty="0">
                <a:latin typeface="楷体" panose="02010609060101010101" charset="-122"/>
                <a:ea typeface="楷体" panose="02010609060101010101" charset="-122"/>
              </a:rPr>
              <a:t>打开</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高级照明</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，点击</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创建光线</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中的</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点光</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a:t>
            </a:r>
            <a:endParaRPr lang="zh-CN" altLang="en-US" sz="2400" dirty="0">
              <a:latin typeface="楷体" panose="02010609060101010101" charset="-122"/>
              <a:ea typeface="楷体" panose="02010609060101010101" charset="-122"/>
            </a:endParaRPr>
          </a:p>
        </p:txBody>
      </p:sp>
      <p:sp>
        <p:nvSpPr>
          <p:cNvPr id="10246" name="文本框 1"/>
          <p:cNvSpPr txBox="1"/>
          <p:nvPr>
            <p:custDataLst>
              <p:tags r:id="rId4"/>
            </p:custDataLst>
          </p:nvPr>
        </p:nvSpPr>
        <p:spPr>
          <a:xfrm>
            <a:off x="727075" y="2720975"/>
            <a:ext cx="4997450" cy="830263"/>
          </a:xfrm>
          <a:prstGeom prst="rect">
            <a:avLst/>
          </a:prstGeom>
          <a:noFill/>
          <a:ln w="9525">
            <a:noFill/>
          </a:ln>
        </p:spPr>
        <p:txBody>
          <a:bodyPr wrap="square" anchor="t" anchorCtr="0">
            <a:spAutoFit/>
          </a:bodyPr>
          <a:lstStyle/>
          <a:p>
            <a:r>
              <a:rPr lang="en-US" altLang="zh-CN" sz="2400" b="1" dirty="0">
                <a:latin typeface="楷体" panose="02010609060101010101" charset="-122"/>
                <a:ea typeface="楷体" panose="02010609060101010101" charset="-122"/>
              </a:rPr>
              <a:t>2.</a:t>
            </a:r>
            <a:r>
              <a:rPr lang="zh-CN" altLang="en-US" sz="2400" b="1" dirty="0">
                <a:latin typeface="楷体" panose="02010609060101010101" charset="-122"/>
                <a:ea typeface="楷体" panose="02010609060101010101" charset="-122"/>
              </a:rPr>
              <a:t>将点光的位置设定在工具坐标</a:t>
            </a:r>
            <a:r>
              <a:rPr lang="en-US" altLang="zh-CN" sz="2400" b="1" dirty="0">
                <a:latin typeface="楷体" panose="02010609060101010101" charset="-122"/>
                <a:ea typeface="楷体" panose="02010609060101010101" charset="-122"/>
              </a:rPr>
              <a:t>tool1</a:t>
            </a:r>
            <a:r>
              <a:rPr lang="zh-CN" altLang="en-US" sz="2400" b="1" dirty="0">
                <a:latin typeface="楷体" panose="02010609060101010101" charset="-122"/>
                <a:ea typeface="楷体" panose="02010609060101010101" charset="-122"/>
              </a:rPr>
              <a:t>处；</a:t>
            </a:r>
            <a:endParaRPr lang="zh-CN" altLang="en-US" sz="2400" b="1" dirty="0">
              <a:latin typeface="楷体" panose="02010609060101010101" charset="-122"/>
              <a:ea typeface="楷体" panose="02010609060101010101" charset="-122"/>
            </a:endParaRPr>
          </a:p>
        </p:txBody>
      </p:sp>
      <p:sp>
        <p:nvSpPr>
          <p:cNvPr id="5" name="流程图: 过程 4"/>
          <p:cNvSpPr/>
          <p:nvPr>
            <p:custDataLst>
              <p:tags r:id="rId5"/>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pic>
        <p:nvPicPr>
          <p:cNvPr id="2" name="图片 1"/>
          <p:cNvPicPr>
            <a:picLocks noChangeAspect="1"/>
          </p:cNvPicPr>
          <p:nvPr>
            <p:custDataLst>
              <p:tags r:id="rId6"/>
            </p:custDataLst>
          </p:nvPr>
        </p:nvPicPr>
        <p:blipFill>
          <a:blip r:embed="rId7"/>
          <a:stretch>
            <a:fillRect/>
          </a:stretch>
        </p:blipFill>
        <p:spPr>
          <a:xfrm>
            <a:off x="5736590" y="1772920"/>
            <a:ext cx="5495925" cy="3597275"/>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32.5007874015748,&quot;width&quot;:1032.5007874015748}"/>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PP_MARK_KEY" val="10db05ad-d7f1-40c6-b8d6-5efef1e5ca2e"/>
  <p:tag name="COMMONDATA" val="eyJoZGlkIjoiYzYwMmI2ODhjYTMxMDk1OGE1YmQ1NWFjMDhkM2Q1NTYifQ=="/>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MEDIACOVER_FLAG" val="1"/>
  <p:tag name="KSO_WM_UNIT_MEDIACOVER_BTN_STATE" val="0"/>
  <p:tag name="KSO_WM_UNIT_MEDIACOVER_BTNRECT" val="4983*2539*493*493"/>
  <p:tag name="KSO_WM_UNIT_MEDIACOVER_STYLEID" val="2"/>
  <p:tag name="KSO_WM_UNIT_MEDIACOVER_TEXTSTATE" val="0"/>
  <p:tag name="KSO_WM_UNIT_MEDIACOVER_BTN_POS" val="c"/>
  <p:tag name="KSO_WM_UNIT_MEDIACOVER_BTN_STYLE" val="ee0bc779c1f3d7f3e90c96344320e69a"/>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MEDIACOVER_TEXT"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MEDIACOVER_TEXT"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MEDIACOVER_TEXT"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MEDIACOVER_TEXT"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MEDIACOVER_TEXT"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MEDIACOVER_TEXT"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UNIT_PLACING_PICTURE_USER_VIEWPORT" val="{&quot;height&quot;:1032.5007874015748,&quot;width&quot;:1032.5007874015748}"/>
</p:tagLst>
</file>

<file path=ppt/tags/tag96.xml><?xml version="1.0" encoding="utf-8"?>
<p:tagLst xmlns:p="http://schemas.openxmlformats.org/presentationml/2006/main">
  <p:tag name="KSO_WM_BEAUTIFY_FLAG" val=""/>
  <p:tag name="KSO_WM_UNIT_PLACING_PICTURE_USER_VIEWPORT" val="{&quot;height&quot;:6580,&quot;width&quot;:8362}"/>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3399</Words>
  <Application>WPS 演示</Application>
  <PresentationFormat>宽屏</PresentationFormat>
  <Paragraphs>253</Paragraphs>
  <Slides>22</Slides>
  <Notes>0</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22</vt:i4>
      </vt:variant>
    </vt:vector>
  </HeadingPairs>
  <TitlesOfParts>
    <vt:vector size="35" baseType="lpstr">
      <vt:lpstr>Arial</vt:lpstr>
      <vt:lpstr>宋体</vt:lpstr>
      <vt:lpstr>Wingdings</vt:lpstr>
      <vt:lpstr>微软雅黑</vt:lpstr>
      <vt:lpstr>新宋体</vt:lpstr>
      <vt:lpstr>华文楷体</vt:lpstr>
      <vt:lpstr>楷体</vt:lpstr>
      <vt:lpstr>Arial Unicode MS</vt:lpstr>
      <vt:lpstr>Calibri</vt:lpstr>
      <vt:lpstr>默认设计模板</vt:lpstr>
      <vt:lpstr>1_默认设计模板</vt:lpstr>
      <vt:lpstr>2_默认设计模板</vt:lpstr>
      <vt:lpstr>3_默认设计模板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郑友龙</cp:lastModifiedBy>
  <cp:revision>42</cp:revision>
  <dcterms:created xsi:type="dcterms:W3CDTF">2022-07-08T02:50:00Z</dcterms:created>
  <dcterms:modified xsi:type="dcterms:W3CDTF">2023-08-14T15:10:31Z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DCBACCF9DC204A538D3D8C97B0BE2170_12</vt:lpwstr>
  </property>
</Properties>
</file>