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sldIdLst>
    <p:sldId id="311" r:id="rId7"/>
    <p:sldId id="336" r:id="rId8"/>
    <p:sldId id="335" r:id="rId9"/>
    <p:sldId id="278" r:id="rId10"/>
    <p:sldId id="286" r:id="rId11"/>
    <p:sldId id="309" r:id="rId12"/>
    <p:sldId id="314" r:id="rId13"/>
    <p:sldId id="291" r:id="rId14"/>
    <p:sldId id="304" r:id="rId15"/>
    <p:sldId id="305" r:id="rId16"/>
    <p:sldId id="306" r:id="rId17"/>
    <p:sldId id="270" r:id="rId18"/>
    <p:sldId id="338" r:id="rId19"/>
    <p:sldId id="372" r:id="rId20"/>
  </p:sldIdLst>
  <p:sldSz cx="12192000" cy="6858000"/>
  <p:notesSz cx="6858000" cy="9144000"/>
  <p:custDataLst>
    <p:tags r:id="rId2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3" d="100"/>
          <a:sy n="83" d="100"/>
        </p:scale>
        <p:origin x="318" y="66"/>
      </p:cViewPr>
      <p:guideLst>
        <p:guide orient="horz" pos="216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gs" Target="tags/tag66.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4" cy="5851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2051"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3075"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4099"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5123"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6147" name="文本占位符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image" Target="../media/image6.png"/><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1" Type="http://schemas.openxmlformats.org/officeDocument/2006/relationships/slideLayout" Target="../slideLayouts/slideLayout34.xml"/><Relationship Id="rId10" Type="http://schemas.openxmlformats.org/officeDocument/2006/relationships/image" Target="../media/image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0" Type="http://schemas.openxmlformats.org/officeDocument/2006/relationships/slideLayout" Target="../slideLayouts/slideLayout34.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tags" Target="../tags/tag54.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image" Target="../media/image9.png"/><Relationship Id="rId3" Type="http://schemas.openxmlformats.org/officeDocument/2006/relationships/tags" Target="../tags/tag61.xml"/><Relationship Id="rId2" Type="http://schemas.openxmlformats.org/officeDocument/2006/relationships/image" Target="../media/image1.jpeg"/><Relationship Id="rId1" Type="http://schemas.openxmlformats.org/officeDocument/2006/relationships/tags" Target="../tags/tag60.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6.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tags" Target="../tags/tag10.xml"/><Relationship Id="rId5" Type="http://schemas.openxmlformats.org/officeDocument/2006/relationships/image" Target="../media/image2.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0" Type="http://schemas.openxmlformats.org/officeDocument/2006/relationships/vmlDrawing" Target="../drawings/vmlDrawing1.v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image" Target="../media/image4.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1.jpeg"/><Relationship Id="rId14" Type="http://schemas.openxmlformats.org/officeDocument/2006/relationships/slideLayout" Target="../slideLayouts/slideLayout34.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4.xml"/><Relationship Id="rId6" Type="http://schemas.openxmlformats.org/officeDocument/2006/relationships/tags" Target="../tags/tag34.xml"/><Relationship Id="rId5" Type="http://schemas.openxmlformats.org/officeDocument/2006/relationships/image" Target="../media/image5.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image" Target="../media/image6.pn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文本框 1"/>
          <p:cNvSpPr txBox="1"/>
          <p:nvPr/>
        </p:nvSpPr>
        <p:spPr>
          <a:xfrm>
            <a:off x="2135188" y="1773238"/>
            <a:ext cx="7140575" cy="1042987"/>
          </a:xfrm>
          <a:prstGeom prst="rect">
            <a:avLst/>
          </a:prstGeom>
          <a:noFill/>
          <a:ln w="9525">
            <a:noFill/>
          </a:ln>
        </p:spPr>
        <p:txBody>
          <a:bodyPr wrap="none" anchor="t" anchorCtr="0"/>
          <a:lstStyle/>
          <a:p>
            <a:r>
              <a:rPr lang="zh-CN" altLang="en-US" sz="7200" b="1">
                <a:solidFill>
                  <a:srgbClr val="0070C0"/>
                </a:solidFill>
                <a:latin typeface="Arial" panose="020B0604020202020204" pitchFamily="34" charset="0"/>
                <a:ea typeface="宋体" panose="02010600030101010101" pitchFamily="2" charset="-122"/>
              </a:rPr>
              <a:t>工业机器人离线编程</a:t>
            </a:r>
            <a:endParaRPr lang="zh-CN" altLang="en-US" sz="7200" b="1">
              <a:solidFill>
                <a:srgbClr val="0070C0"/>
              </a:solidFill>
              <a:latin typeface="Arial" panose="020B0604020202020204" pitchFamily="34" charset="0"/>
              <a:ea typeface="宋体" panose="02010600030101010101" pitchFamily="2" charset="-122"/>
            </a:endParaRPr>
          </a:p>
        </p:txBody>
      </p:sp>
      <p:grpSp>
        <p:nvGrpSpPr>
          <p:cNvPr id="25602" name="组合 5"/>
          <p:cNvGrpSpPr/>
          <p:nvPr/>
        </p:nvGrpSpPr>
        <p:grpSpPr>
          <a:xfrm>
            <a:off x="0" y="0"/>
            <a:ext cx="3757613" cy="700088"/>
            <a:chOff x="0" y="0"/>
            <a:chExt cx="5917" cy="1102"/>
          </a:xfrm>
        </p:grpSpPr>
        <p:sp>
          <p:nvSpPr>
            <p:cNvPr id="25603" name="文本框 2"/>
            <p:cNvSpPr txBox="1"/>
            <p:nvPr/>
          </p:nvSpPr>
          <p:spPr>
            <a:xfrm>
              <a:off x="1095" y="0"/>
              <a:ext cx="4822" cy="101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25604" name="图片 3" descr="6b8708cbff3fdcecba2b531040b50f4"/>
            <p:cNvPicPr>
              <a:picLocks noChangeAspect="1"/>
            </p:cNvPicPr>
            <p:nvPr>
              <p:custDataLst>
                <p:tags r:id="rId1"/>
              </p:custDataLst>
            </p:nvPr>
          </p:nvPicPr>
          <p:blipFill>
            <a:blip r:embed="rId2"/>
            <a:stretch>
              <a:fillRect/>
            </a:stretch>
          </p:blipFill>
          <p:spPr>
            <a:xfrm>
              <a:off x="0" y="70"/>
              <a:ext cx="1032" cy="1032"/>
            </a:xfrm>
            <a:prstGeom prst="rect">
              <a:avLst/>
            </a:prstGeom>
            <a:noFill/>
            <a:ln w="9525">
              <a:noFill/>
            </a:ln>
          </p:spPr>
        </p:pic>
      </p:grpSp>
      <p:sp>
        <p:nvSpPr>
          <p:cNvPr id="5" name="流程图: 过程 4"/>
          <p:cNvSpPr/>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17" name="流程图: 过程 16"/>
          <p:cNvSpPr/>
          <p:nvPr/>
        </p:nvSpPr>
        <p:spPr>
          <a:xfrm>
            <a:off x="-25400" y="6308725"/>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5608" name="文本框 2"/>
          <p:cNvSpPr txBox="1"/>
          <p:nvPr/>
        </p:nvSpPr>
        <p:spPr>
          <a:xfrm>
            <a:off x="4208463" y="3136900"/>
            <a:ext cx="6842125" cy="1076325"/>
          </a:xfrm>
          <a:prstGeom prst="rect">
            <a:avLst/>
          </a:prstGeom>
          <a:noFill/>
          <a:ln w="9525">
            <a:noFill/>
          </a:ln>
        </p:spPr>
        <p:txBody>
          <a:bodyPr wrap="square" anchor="t" anchorCtr="0">
            <a:spAutoFit/>
          </a:bodyPr>
          <a:lstStyle/>
          <a:p>
            <a:r>
              <a:rPr lang="en-US" altLang="zh-CN" sz="3200" b="1">
                <a:solidFill>
                  <a:srgbClr val="0070C0"/>
                </a:solidFill>
                <a:latin typeface="Arial" panose="020B0604020202020204" pitchFamily="34" charset="0"/>
                <a:ea typeface="宋体" panose="02010600030101010101" pitchFamily="2" charset="-122"/>
              </a:rPr>
              <a:t>--</a:t>
            </a:r>
            <a:r>
              <a:rPr lang="zh-CN" altLang="zh-CN" sz="3200" b="1">
                <a:solidFill>
                  <a:srgbClr val="0070C0"/>
                </a:solidFill>
                <a:latin typeface="Arial" panose="020B0604020202020204" pitchFamily="34" charset="0"/>
                <a:ea typeface="宋体" panose="02010600030101010101" pitchFamily="2" charset="-122"/>
              </a:rPr>
              <a:t>1.2</a:t>
            </a:r>
            <a:r>
              <a:rPr lang="en-US" altLang="zh-CN" sz="3200" b="1">
                <a:solidFill>
                  <a:srgbClr val="0070C0"/>
                </a:solidFill>
                <a:latin typeface="Arial" panose="020B0604020202020204" pitchFamily="34" charset="0"/>
                <a:ea typeface="宋体" panose="02010600030101010101" pitchFamily="2" charset="-122"/>
              </a:rPr>
              <a:t>.2</a:t>
            </a:r>
            <a:r>
              <a:rPr lang="zh-CN" altLang="zh-CN" sz="3200" b="1">
                <a:solidFill>
                  <a:srgbClr val="0070C0"/>
                </a:solidFill>
                <a:latin typeface="Arial" panose="020B0604020202020204" pitchFamily="34" charset="0"/>
                <a:ea typeface="宋体" panose="02010600030101010101" pitchFamily="2" charset="-122"/>
              </a:rPr>
              <a:t>创建</a:t>
            </a:r>
            <a:r>
              <a:rPr lang="zh-CN" altLang="zh-CN" sz="3200" b="1">
                <a:solidFill>
                  <a:srgbClr val="0070C0"/>
                </a:solidFill>
                <a:latin typeface="Arial" panose="020B0604020202020204" pitchFamily="34" charset="0"/>
                <a:ea typeface="宋体" panose="02010600030101010101" pitchFamily="2" charset="-122"/>
              </a:rPr>
              <a:t>汽车车门激光切割工作站工件坐标</a:t>
            </a:r>
            <a:endParaRPr lang="zh-CN" altLang="zh-CN" sz="3200" b="1">
              <a:solidFill>
                <a:srgbClr val="0070C0"/>
              </a:solidFill>
              <a:latin typeface="Arial" panose="020B0604020202020204" pitchFamily="34" charset="0"/>
              <a:ea typeface="宋体" panose="02010600030101010101" pitchFamily="2" charset="-122"/>
            </a:endParaRPr>
          </a:p>
        </p:txBody>
      </p:sp>
      <p:sp>
        <p:nvSpPr>
          <p:cNvPr id="5125" name="文本框 1"/>
          <p:cNvSpPr txBox="1"/>
          <p:nvPr>
            <p:custDataLst>
              <p:tags r:id="rId3"/>
            </p:custDataLst>
          </p:nvPr>
        </p:nvSpPr>
        <p:spPr>
          <a:xfrm>
            <a:off x="4656455" y="4869180"/>
            <a:ext cx="3006725" cy="583565"/>
          </a:xfrm>
          <a:prstGeom prst="rect">
            <a:avLst/>
          </a:prstGeom>
          <a:noFill/>
          <a:ln w="9525">
            <a:noFill/>
          </a:ln>
        </p:spPr>
        <p:txBody>
          <a:bodyPr wrap="square" anchor="t" anchorCtr="0">
            <a:spAutoFit/>
          </a:bodyPr>
          <a:lstStyle/>
          <a:p>
            <a:r>
              <a:rPr lang="zh-CN" altLang="en-US" sz="3200" b="1">
                <a:solidFill>
                  <a:srgbClr val="0070C0"/>
                </a:solidFill>
                <a:latin typeface="Arial" panose="020B0604020202020204" pitchFamily="34" charset="0"/>
                <a:ea typeface="宋体" panose="02010600030101010101" pitchFamily="2" charset="-122"/>
              </a:rPr>
              <a:t>主讲：郑友龙</a:t>
            </a:r>
            <a:endParaRPr lang="zh-CN" altLang="en-US" sz="3200" b="1">
              <a:solidFill>
                <a:srgbClr val="0070C0"/>
              </a:solidFill>
              <a:latin typeface="Arial" panose="020B0604020202020204" pitchFamily="34"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4818"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34819" name="文本框 2"/>
          <p:cNvSpPr txBox="1"/>
          <p:nvPr>
            <p:custDataLst>
              <p:tags r:id="rId2"/>
            </p:custDataLst>
          </p:nvPr>
        </p:nvSpPr>
        <p:spPr>
          <a:xfrm>
            <a:off x="600075" y="836613"/>
            <a:ext cx="8185150"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活动</a:t>
            </a:r>
            <a:r>
              <a:rPr lang="en-US" altLang="zh-CN" sz="3600" b="1" dirty="0">
                <a:solidFill>
                  <a:srgbClr val="0070C0"/>
                </a:solidFill>
                <a:latin typeface="楷体" panose="02010609060101010101" charset="-122"/>
                <a:ea typeface="楷体" panose="02010609060101010101" charset="-122"/>
                <a:sym typeface="宋体" panose="02010600030101010101" pitchFamily="2" charset="-122"/>
              </a:rPr>
              <a:t>2</a:t>
            </a:r>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：创建激光切割工件坐标系</a:t>
            </a:r>
            <a:endParaRPr lang="zh-CN" altLang="en-US" sz="3600" b="1" dirty="0">
              <a:solidFill>
                <a:srgbClr val="0070C0"/>
              </a:solidFill>
              <a:latin typeface="楷体" panose="02010609060101010101" charset="-122"/>
              <a:ea typeface="楷体" panose="02010609060101010101" charset="-122"/>
            </a:endParaRPr>
          </a:p>
        </p:txBody>
      </p:sp>
      <p:sp>
        <p:nvSpPr>
          <p:cNvPr id="34820" name="文本框 1"/>
          <p:cNvSpPr txBox="1"/>
          <p:nvPr>
            <p:custDataLst>
              <p:tags r:id="rId3"/>
            </p:custDataLst>
          </p:nvPr>
        </p:nvSpPr>
        <p:spPr>
          <a:xfrm>
            <a:off x="655638" y="1674813"/>
            <a:ext cx="5187950" cy="830262"/>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1.</a:t>
            </a:r>
            <a:r>
              <a:rPr lang="zh-CN" altLang="en-US" sz="2400" dirty="0">
                <a:latin typeface="楷体" panose="02010609060101010101" charset="-122"/>
                <a:ea typeface="楷体" panose="02010609060101010101" charset="-122"/>
              </a:rPr>
              <a:t>点击</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基本菜单</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中的</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其他</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，选择</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创建工件坐标</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pic>
        <p:nvPicPr>
          <p:cNvPr id="34822" name="图片 15"/>
          <p:cNvPicPr>
            <a:picLocks noChangeAspect="1"/>
          </p:cNvPicPr>
          <p:nvPr>
            <p:custDataLst>
              <p:tags r:id="rId4"/>
            </p:custDataLst>
          </p:nvPr>
        </p:nvPicPr>
        <p:blipFill>
          <a:blip r:embed="rId5"/>
          <a:stretch>
            <a:fillRect/>
          </a:stretch>
        </p:blipFill>
        <p:spPr>
          <a:xfrm>
            <a:off x="15817850" y="836613"/>
            <a:ext cx="3176588" cy="2838450"/>
          </a:xfrm>
          <a:prstGeom prst="rect">
            <a:avLst/>
          </a:prstGeom>
          <a:noFill/>
          <a:ln w="9525">
            <a:noFill/>
          </a:ln>
        </p:spPr>
      </p:pic>
      <p:sp>
        <p:nvSpPr>
          <p:cNvPr id="34823" name="文本框 1"/>
          <p:cNvSpPr txBox="1"/>
          <p:nvPr>
            <p:custDataLst>
              <p:tags r:id="rId6"/>
            </p:custDataLst>
          </p:nvPr>
        </p:nvSpPr>
        <p:spPr>
          <a:xfrm>
            <a:off x="655638" y="2743200"/>
            <a:ext cx="5187950" cy="460375"/>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2.</a:t>
            </a:r>
            <a:r>
              <a:rPr lang="zh-CN" altLang="en-US" sz="2400" dirty="0">
                <a:latin typeface="楷体" panose="02010609060101010101" charset="-122"/>
                <a:ea typeface="楷体" panose="02010609060101010101" charset="-122"/>
              </a:rPr>
              <a:t>名称设为</a:t>
            </a:r>
            <a:r>
              <a:rPr lang="en-US" altLang="zh-CN" sz="2400" dirty="0">
                <a:latin typeface="楷体" panose="02010609060101010101" charset="-122"/>
                <a:ea typeface="楷体" panose="02010609060101010101" charset="-122"/>
              </a:rPr>
              <a:t>“WOBJ1”;</a:t>
            </a:r>
            <a:endParaRPr lang="en-US" altLang="zh-CN" sz="2400" dirty="0">
              <a:latin typeface="楷体" panose="02010609060101010101" charset="-122"/>
              <a:ea typeface="楷体" panose="02010609060101010101" charset="-122"/>
            </a:endParaRPr>
          </a:p>
        </p:txBody>
      </p:sp>
      <p:sp>
        <p:nvSpPr>
          <p:cNvPr id="34824" name="文本框 1"/>
          <p:cNvSpPr txBox="1"/>
          <p:nvPr>
            <p:custDataLst>
              <p:tags r:id="rId7"/>
            </p:custDataLst>
          </p:nvPr>
        </p:nvSpPr>
        <p:spPr>
          <a:xfrm>
            <a:off x="655638" y="3441700"/>
            <a:ext cx="5187950" cy="830263"/>
          </a:xfrm>
          <a:prstGeom prst="rect">
            <a:avLst/>
          </a:prstGeom>
          <a:noFill/>
          <a:ln w="9525">
            <a:noFill/>
          </a:ln>
        </p:spPr>
        <p:txBody>
          <a:bodyPr wrap="square" anchor="t" anchorCtr="0">
            <a:spAutoFit/>
          </a:bodyPr>
          <a:lstStyle/>
          <a:p>
            <a:r>
              <a:rPr lang="en-US" altLang="zh-CN" sz="2400" b="1" dirty="0">
                <a:latin typeface="楷体" panose="02010609060101010101" charset="-122"/>
                <a:ea typeface="楷体" panose="02010609060101010101" charset="-122"/>
              </a:rPr>
              <a:t>3.</a:t>
            </a:r>
            <a:r>
              <a:rPr lang="zh-CN" altLang="en-US" sz="2400" b="1" dirty="0">
                <a:latin typeface="楷体" panose="02010609060101010101" charset="-122"/>
                <a:ea typeface="楷体" panose="02010609060101010101" charset="-122"/>
              </a:rPr>
              <a:t>选择</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去点创建框架</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，将</a:t>
            </a:r>
            <a:r>
              <a:rPr lang="en-US" altLang="zh-CN" sz="2400" b="1" dirty="0">
                <a:latin typeface="楷体" panose="02010609060101010101" charset="-122"/>
                <a:ea typeface="楷体" panose="02010609060101010101" charset="-122"/>
              </a:rPr>
              <a:t>“X1”</a:t>
            </a:r>
            <a:endParaRPr lang="en-US" altLang="zh-CN" sz="2400" b="1" dirty="0">
              <a:latin typeface="楷体" panose="02010609060101010101" charset="-122"/>
              <a:ea typeface="楷体" panose="02010609060101010101" charset="-122"/>
            </a:endParaRPr>
          </a:p>
          <a:p>
            <a:r>
              <a:rPr lang="en-US" altLang="zh-CN" sz="2400" b="1" dirty="0">
                <a:latin typeface="楷体" panose="02010609060101010101" charset="-122"/>
                <a:ea typeface="楷体" panose="02010609060101010101" charset="-122"/>
              </a:rPr>
              <a:t>“X2”</a:t>
            </a:r>
            <a:r>
              <a:rPr lang="zh-CN" altLang="en-US" sz="2400" b="1" dirty="0">
                <a:latin typeface="楷体" panose="02010609060101010101" charset="-122"/>
                <a:ea typeface="楷体" panose="02010609060101010101" charset="-122"/>
              </a:rPr>
              <a:t>、</a:t>
            </a:r>
            <a:r>
              <a:rPr lang="en-US" altLang="zh-CN" sz="2400" b="1" dirty="0">
                <a:latin typeface="楷体" panose="02010609060101010101" charset="-122"/>
                <a:ea typeface="楷体" panose="02010609060101010101" charset="-122"/>
              </a:rPr>
              <a:t>“Y1”</a:t>
            </a:r>
            <a:r>
              <a:rPr lang="zh-CN" altLang="en-US" sz="2400" b="1" dirty="0">
                <a:latin typeface="楷体" panose="02010609060101010101" charset="-122"/>
                <a:ea typeface="楷体" panose="02010609060101010101" charset="-122"/>
              </a:rPr>
              <a:t>设为如右图所示；；</a:t>
            </a:r>
            <a:endParaRPr lang="zh-CN" altLang="en-US" sz="2400" b="1" dirty="0">
              <a:latin typeface="楷体" panose="02010609060101010101" charset="-122"/>
              <a:ea typeface="楷体" panose="02010609060101010101" charset="-122"/>
            </a:endParaRPr>
          </a:p>
        </p:txBody>
      </p:sp>
      <p:sp>
        <p:nvSpPr>
          <p:cNvPr id="5" name="流程图: 过程 4"/>
          <p:cNvSpPr/>
          <p:nvPr>
            <p:custDataLst>
              <p:tags r:id="rId8"/>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86" name="图片 102"/>
          <p:cNvPicPr>
            <a:picLocks noChangeAspect="1"/>
          </p:cNvPicPr>
          <p:nvPr>
            <p:custDataLst>
              <p:tags r:id="rId9"/>
            </p:custDataLst>
          </p:nvPr>
        </p:nvPicPr>
        <p:blipFill>
          <a:blip r:embed="rId10"/>
          <a:stretch>
            <a:fillRect/>
          </a:stretch>
        </p:blipFill>
        <p:spPr>
          <a:xfrm>
            <a:off x="5880100" y="1700530"/>
            <a:ext cx="5619750" cy="29794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5842"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35843" name="文本框 2"/>
          <p:cNvSpPr txBox="1"/>
          <p:nvPr>
            <p:custDataLst>
              <p:tags r:id="rId2"/>
            </p:custDataLst>
          </p:nvPr>
        </p:nvSpPr>
        <p:spPr>
          <a:xfrm>
            <a:off x="600075" y="836613"/>
            <a:ext cx="8185150"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活动</a:t>
            </a:r>
            <a:r>
              <a:rPr lang="en-US" altLang="zh-CN" sz="3600" b="1" dirty="0">
                <a:solidFill>
                  <a:srgbClr val="0070C0"/>
                </a:solidFill>
                <a:latin typeface="楷体" panose="02010609060101010101" charset="-122"/>
                <a:ea typeface="楷体" panose="02010609060101010101" charset="-122"/>
                <a:sym typeface="宋体" panose="02010600030101010101" pitchFamily="2" charset="-122"/>
              </a:rPr>
              <a:t>2</a:t>
            </a:r>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：创建激光切割工件坐标系</a:t>
            </a:r>
            <a:endParaRPr lang="zh-CN" altLang="en-US" sz="3600" b="1" dirty="0">
              <a:solidFill>
                <a:srgbClr val="0070C0"/>
              </a:solidFill>
              <a:latin typeface="楷体" panose="02010609060101010101" charset="-122"/>
              <a:ea typeface="楷体" panose="02010609060101010101" charset="-122"/>
            </a:endParaRPr>
          </a:p>
        </p:txBody>
      </p:sp>
      <p:sp>
        <p:nvSpPr>
          <p:cNvPr id="35844" name="文本框 1"/>
          <p:cNvSpPr txBox="1"/>
          <p:nvPr>
            <p:custDataLst>
              <p:tags r:id="rId3"/>
            </p:custDataLst>
          </p:nvPr>
        </p:nvSpPr>
        <p:spPr>
          <a:xfrm>
            <a:off x="655638" y="1674813"/>
            <a:ext cx="5187950" cy="830262"/>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1.</a:t>
            </a:r>
            <a:r>
              <a:rPr lang="zh-CN" altLang="en-US" sz="2400" dirty="0">
                <a:latin typeface="楷体" panose="02010609060101010101" charset="-122"/>
                <a:ea typeface="楷体" panose="02010609060101010101" charset="-122"/>
              </a:rPr>
              <a:t>点击</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基本菜单</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中的</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其他</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，选择</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创建工件坐标</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sp>
        <p:nvSpPr>
          <p:cNvPr id="35846" name="文本框 1"/>
          <p:cNvSpPr txBox="1"/>
          <p:nvPr>
            <p:custDataLst>
              <p:tags r:id="rId4"/>
            </p:custDataLst>
          </p:nvPr>
        </p:nvSpPr>
        <p:spPr>
          <a:xfrm>
            <a:off x="655638" y="2743200"/>
            <a:ext cx="5187950" cy="460375"/>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2.</a:t>
            </a:r>
            <a:r>
              <a:rPr lang="zh-CN" altLang="en-US" sz="2400" dirty="0">
                <a:latin typeface="楷体" panose="02010609060101010101" charset="-122"/>
                <a:ea typeface="楷体" panose="02010609060101010101" charset="-122"/>
              </a:rPr>
              <a:t>名称设为</a:t>
            </a:r>
            <a:r>
              <a:rPr lang="en-US" altLang="zh-CN" sz="2400" dirty="0">
                <a:latin typeface="楷体" panose="02010609060101010101" charset="-122"/>
                <a:ea typeface="楷体" panose="02010609060101010101" charset="-122"/>
              </a:rPr>
              <a:t>“WOBJ1”;</a:t>
            </a:r>
            <a:endParaRPr lang="en-US" altLang="zh-CN" sz="2400" dirty="0">
              <a:latin typeface="楷体" panose="02010609060101010101" charset="-122"/>
              <a:ea typeface="楷体" panose="02010609060101010101" charset="-122"/>
            </a:endParaRPr>
          </a:p>
        </p:txBody>
      </p:sp>
      <p:sp>
        <p:nvSpPr>
          <p:cNvPr id="35847" name="文本框 1"/>
          <p:cNvSpPr txBox="1"/>
          <p:nvPr>
            <p:custDataLst>
              <p:tags r:id="rId5"/>
            </p:custDataLst>
          </p:nvPr>
        </p:nvSpPr>
        <p:spPr>
          <a:xfrm>
            <a:off x="655638" y="3441700"/>
            <a:ext cx="5187950" cy="830263"/>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3.</a:t>
            </a:r>
            <a:r>
              <a:rPr lang="zh-CN" altLang="en-US" sz="2400" dirty="0">
                <a:latin typeface="楷体" panose="02010609060101010101" charset="-122"/>
                <a:ea typeface="楷体" panose="02010609060101010101" charset="-122"/>
              </a:rPr>
              <a:t>选择</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去点创建框架</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，将</a:t>
            </a:r>
            <a:r>
              <a:rPr lang="en-US" altLang="zh-CN" sz="2400" dirty="0">
                <a:latin typeface="楷体" panose="02010609060101010101" charset="-122"/>
                <a:ea typeface="楷体" panose="02010609060101010101" charset="-122"/>
              </a:rPr>
              <a:t>“X1”</a:t>
            </a:r>
            <a:endParaRPr lang="en-US" altLang="zh-CN" sz="2400" dirty="0">
              <a:latin typeface="楷体" panose="02010609060101010101" charset="-122"/>
              <a:ea typeface="楷体" panose="02010609060101010101" charset="-122"/>
            </a:endParaRPr>
          </a:p>
          <a:p>
            <a:r>
              <a:rPr lang="en-US" altLang="zh-CN" sz="2400" dirty="0">
                <a:latin typeface="楷体" panose="02010609060101010101" charset="-122"/>
                <a:ea typeface="楷体" panose="02010609060101010101" charset="-122"/>
              </a:rPr>
              <a:t>“X2”</a:t>
            </a:r>
            <a:r>
              <a:rPr lang="zh-CN" altLang="en-US" sz="2400" dirty="0">
                <a:latin typeface="楷体" panose="02010609060101010101" charset="-122"/>
                <a:ea typeface="楷体" panose="02010609060101010101" charset="-122"/>
              </a:rPr>
              <a:t>、</a:t>
            </a:r>
            <a:r>
              <a:rPr lang="en-US" altLang="zh-CN" sz="2400" dirty="0">
                <a:latin typeface="楷体" panose="02010609060101010101" charset="-122"/>
                <a:ea typeface="楷体" panose="02010609060101010101" charset="-122"/>
              </a:rPr>
              <a:t>“Y1”</a:t>
            </a:r>
            <a:r>
              <a:rPr lang="zh-CN" altLang="en-US" sz="2400" dirty="0">
                <a:latin typeface="楷体" panose="02010609060101010101" charset="-122"/>
                <a:ea typeface="楷体" panose="02010609060101010101" charset="-122"/>
              </a:rPr>
              <a:t>设为如右图所示；；</a:t>
            </a:r>
            <a:endParaRPr lang="zh-CN" altLang="en-US" sz="2400" dirty="0">
              <a:latin typeface="楷体" panose="02010609060101010101" charset="-122"/>
              <a:ea typeface="楷体" panose="02010609060101010101" charset="-122"/>
            </a:endParaRPr>
          </a:p>
        </p:txBody>
      </p:sp>
      <p:sp>
        <p:nvSpPr>
          <p:cNvPr id="35848" name="文本框 1"/>
          <p:cNvSpPr txBox="1"/>
          <p:nvPr>
            <p:custDataLst>
              <p:tags r:id="rId6"/>
            </p:custDataLst>
          </p:nvPr>
        </p:nvSpPr>
        <p:spPr>
          <a:xfrm>
            <a:off x="655638" y="4510088"/>
            <a:ext cx="5187950" cy="460375"/>
          </a:xfrm>
          <a:prstGeom prst="rect">
            <a:avLst/>
          </a:prstGeom>
          <a:noFill/>
          <a:ln w="9525">
            <a:noFill/>
          </a:ln>
        </p:spPr>
        <p:txBody>
          <a:bodyPr wrap="square" anchor="t" anchorCtr="0">
            <a:spAutoFit/>
          </a:bodyPr>
          <a:lstStyle/>
          <a:p>
            <a:r>
              <a:rPr lang="en-US" altLang="zh-CN" sz="2400" b="1" dirty="0">
                <a:latin typeface="楷体" panose="02010609060101010101" charset="-122"/>
                <a:ea typeface="楷体" panose="02010609060101010101" charset="-122"/>
              </a:rPr>
              <a:t>4.</a:t>
            </a:r>
            <a:r>
              <a:rPr lang="zh-CN" altLang="en-US" sz="2400" b="1" dirty="0">
                <a:latin typeface="楷体" panose="02010609060101010101" charset="-122"/>
                <a:ea typeface="楷体" panose="02010609060101010101" charset="-122"/>
              </a:rPr>
              <a:t>点击</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创建</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，最后如右图所示</a:t>
            </a:r>
            <a:endParaRPr lang="zh-CN" altLang="en-US" sz="2400" b="1" dirty="0">
              <a:latin typeface="楷体" panose="02010609060101010101" charset="-122"/>
              <a:ea typeface="楷体" panose="02010609060101010101" charset="-122"/>
            </a:endParaRPr>
          </a:p>
        </p:txBody>
      </p:sp>
      <p:sp>
        <p:nvSpPr>
          <p:cNvPr id="5" name="流程图: 过程 4"/>
          <p:cNvSpPr/>
          <p:nvPr>
            <p:custDataLst>
              <p:tags r:id="rId7"/>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489" name="图片 105"/>
          <p:cNvPicPr>
            <a:picLocks noChangeAspect="1"/>
          </p:cNvPicPr>
          <p:nvPr>
            <p:custDataLst>
              <p:tags r:id="rId8"/>
            </p:custDataLst>
          </p:nvPr>
        </p:nvPicPr>
        <p:blipFill>
          <a:blip r:embed="rId9"/>
          <a:stretch>
            <a:fillRect/>
          </a:stretch>
        </p:blipFill>
        <p:spPr>
          <a:xfrm>
            <a:off x="6096000" y="1922145"/>
            <a:ext cx="5210175" cy="304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flipH="1">
            <a:off x="6882130" y="2534919"/>
            <a:ext cx="5309870" cy="4178300"/>
          </a:xfrm>
          <a:prstGeom prst="ellipse">
            <a:avLst/>
          </a:prstGeom>
        </p:spPr>
      </p:pic>
      <p:sp>
        <p:nvSpPr>
          <p:cNvPr id="36866"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6867" name="图片 3" descr="6b8708cbff3fdcecba2b531040b50f4"/>
          <p:cNvPicPr>
            <a:picLocks noChangeAspect="1"/>
          </p:cNvPicPr>
          <p:nvPr/>
        </p:nvPicPr>
        <p:blipFill>
          <a:blip r:embed="rId3"/>
          <a:stretch>
            <a:fillRect/>
          </a:stretch>
        </p:blipFill>
        <p:spPr>
          <a:xfrm>
            <a:off x="0" y="44450"/>
            <a:ext cx="655638" cy="655638"/>
          </a:xfrm>
          <a:prstGeom prst="rect">
            <a:avLst/>
          </a:prstGeom>
          <a:noFill/>
          <a:ln w="9525">
            <a:noFill/>
          </a:ln>
        </p:spPr>
      </p:pic>
      <p:sp>
        <p:nvSpPr>
          <p:cNvPr id="36868" name="文本框 2"/>
          <p:cNvSpPr txBox="1"/>
          <p:nvPr>
            <p:custDataLst>
              <p:tags r:id="rId4"/>
            </p:custDataLst>
          </p:nvPr>
        </p:nvSpPr>
        <p:spPr>
          <a:xfrm>
            <a:off x="911225" y="1196975"/>
            <a:ext cx="1512888" cy="644525"/>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小结</a:t>
            </a:r>
            <a:r>
              <a:rPr lang="en-US" altLang="zh-CN" sz="3600" b="1" dirty="0">
                <a:solidFill>
                  <a:srgbClr val="0070C0"/>
                </a:solidFill>
                <a:latin typeface="楷体" panose="02010609060101010101" charset="-122"/>
                <a:ea typeface="楷体" panose="02010609060101010101" charset="-122"/>
              </a:rPr>
              <a:t>:</a:t>
            </a:r>
            <a:endParaRPr lang="en-US" altLang="zh-CN" sz="3600" b="1" dirty="0">
              <a:solidFill>
                <a:srgbClr val="0070C0"/>
              </a:solidFill>
              <a:latin typeface="楷体" panose="02010609060101010101" charset="-122"/>
              <a:ea typeface="楷体" panose="02010609060101010101" charset="-122"/>
            </a:endParaRPr>
          </a:p>
        </p:txBody>
      </p:sp>
      <p:sp>
        <p:nvSpPr>
          <p:cNvPr id="36869" name="文本框 1"/>
          <p:cNvSpPr txBox="1"/>
          <p:nvPr/>
        </p:nvSpPr>
        <p:spPr>
          <a:xfrm>
            <a:off x="1271588" y="1841500"/>
            <a:ext cx="6424612" cy="2306638"/>
          </a:xfrm>
          <a:prstGeom prst="rect">
            <a:avLst/>
          </a:prstGeom>
          <a:noFill/>
          <a:ln w="9525">
            <a:noFill/>
          </a:ln>
        </p:spPr>
        <p:txBody>
          <a:bodyPr wrap="square" anchor="t" anchorCtr="0">
            <a:spAutoFit/>
          </a:bodyPr>
          <a:lstStyle/>
          <a:p>
            <a:pPr>
              <a:lnSpc>
                <a:spcPct val="150000"/>
              </a:lnSpc>
            </a:pPr>
            <a:r>
              <a:rPr lang="en-US" altLang="zh-CN" sz="2400" dirty="0">
                <a:latin typeface="楷体" panose="02010609060101010101" charset="-122"/>
                <a:ea typeface="楷体" panose="02010609060101010101" charset="-122"/>
                <a:sym typeface="宋体" panose="02010600030101010101" pitchFamily="2" charset="-122"/>
              </a:rPr>
              <a:t>1.</a:t>
            </a:r>
            <a:r>
              <a:rPr lang="zh-CN" altLang="en-US" sz="2400" dirty="0">
                <a:latin typeface="楷体" panose="02010609060101010101" charset="-122"/>
                <a:ea typeface="楷体" panose="02010609060101010101" charset="-122"/>
                <a:sym typeface="宋体" panose="02010600030101010101" pitchFamily="2" charset="-122"/>
              </a:rPr>
              <a:t>通过学习，理解三点法的含义，能够正确的设定合理的工件坐标；</a:t>
            </a:r>
            <a:endParaRPr lang="zh-CN" altLang="en-US" sz="2400" dirty="0">
              <a:latin typeface="楷体" panose="02010609060101010101" charset="-122"/>
              <a:ea typeface="楷体" panose="02010609060101010101" charset="-122"/>
              <a:sym typeface="宋体" panose="02010600030101010101" pitchFamily="2" charset="-122"/>
            </a:endParaRPr>
          </a:p>
          <a:p>
            <a:pPr>
              <a:lnSpc>
                <a:spcPct val="150000"/>
              </a:lnSpc>
            </a:pPr>
            <a:r>
              <a:rPr lang="en-US" altLang="zh-CN" sz="2400" dirty="0">
                <a:latin typeface="楷体" panose="02010609060101010101" charset="-122"/>
                <a:ea typeface="楷体" panose="02010609060101010101" charset="-122"/>
                <a:sym typeface="宋体" panose="02010600030101010101" pitchFamily="2" charset="-122"/>
              </a:rPr>
              <a:t>2.</a:t>
            </a:r>
            <a:r>
              <a:rPr lang="zh-CN" altLang="en-US" sz="2400" dirty="0">
                <a:latin typeface="楷体" panose="02010609060101010101" charset="-122"/>
                <a:ea typeface="楷体" panose="02010609060101010101" charset="-122"/>
                <a:sym typeface="宋体" panose="02010600030101010101" pitchFamily="2" charset="-122"/>
              </a:rPr>
              <a:t>熟练操作软件完成工件坐标wobjdata的操作。</a:t>
            </a:r>
            <a:endParaRPr lang="zh-CN" altLang="en-US" sz="2400" dirty="0">
              <a:latin typeface="楷体" panose="02010609060101010101" charset="-122"/>
              <a:ea typeface="楷体" panose="02010609060101010101" charset="-122"/>
            </a:endParaRPr>
          </a:p>
          <a:p>
            <a:pPr>
              <a:lnSpc>
                <a:spcPct val="150000"/>
              </a:lnSpc>
            </a:pPr>
            <a:endParaRPr lang="zh-CN" altLang="en-US" sz="2400" dirty="0">
              <a:latin typeface="楷体" panose="02010609060101010101" charset="-122"/>
              <a:ea typeface="楷体" panose="02010609060101010101" charset="-122"/>
            </a:endParaRPr>
          </a:p>
        </p:txBody>
      </p:sp>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flipH="1">
            <a:off x="6882130" y="2534919"/>
            <a:ext cx="5309870" cy="4178300"/>
          </a:xfrm>
          <a:prstGeom prst="ellipse">
            <a:avLst/>
          </a:prstGeom>
        </p:spPr>
      </p:pic>
      <p:sp>
        <p:nvSpPr>
          <p:cNvPr id="37890"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7891" name="图片 3" descr="6b8708cbff3fdcecba2b531040b50f4"/>
          <p:cNvPicPr>
            <a:picLocks noChangeAspect="1"/>
          </p:cNvPicPr>
          <p:nvPr/>
        </p:nvPicPr>
        <p:blipFill>
          <a:blip r:embed="rId3"/>
          <a:stretch>
            <a:fillRect/>
          </a:stretch>
        </p:blipFill>
        <p:spPr>
          <a:xfrm>
            <a:off x="0" y="44450"/>
            <a:ext cx="655638" cy="655638"/>
          </a:xfrm>
          <a:prstGeom prst="rect">
            <a:avLst/>
          </a:prstGeom>
          <a:noFill/>
          <a:ln w="9525">
            <a:noFill/>
          </a:ln>
        </p:spPr>
      </p:pic>
      <p:sp>
        <p:nvSpPr>
          <p:cNvPr id="37892" name="文本框 2"/>
          <p:cNvSpPr txBox="1"/>
          <p:nvPr>
            <p:custDataLst>
              <p:tags r:id="rId4"/>
            </p:custDataLst>
          </p:nvPr>
        </p:nvSpPr>
        <p:spPr>
          <a:xfrm>
            <a:off x="911225" y="1196975"/>
            <a:ext cx="1512888" cy="644525"/>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思考：</a:t>
            </a:r>
            <a:endParaRPr lang="zh-CN" altLang="en-US" sz="3600" b="1" dirty="0">
              <a:solidFill>
                <a:srgbClr val="0070C0"/>
              </a:solidFill>
              <a:latin typeface="楷体" panose="02010609060101010101" charset="-122"/>
              <a:ea typeface="楷体" panose="02010609060101010101" charset="-122"/>
            </a:endParaRPr>
          </a:p>
        </p:txBody>
      </p:sp>
      <p:sp>
        <p:nvSpPr>
          <p:cNvPr id="37893" name="文本框 2"/>
          <p:cNvSpPr txBox="1"/>
          <p:nvPr/>
        </p:nvSpPr>
        <p:spPr>
          <a:xfrm>
            <a:off x="1790700" y="1806575"/>
            <a:ext cx="6649085" cy="1014730"/>
          </a:xfrm>
          <a:prstGeom prst="rect">
            <a:avLst/>
          </a:prstGeom>
          <a:noFill/>
          <a:ln w="9525">
            <a:noFill/>
          </a:ln>
        </p:spPr>
        <p:txBody>
          <a:bodyPr wrap="square" anchor="t" anchorCtr="0">
            <a:spAutoFit/>
          </a:bodyPr>
          <a:lstStyle/>
          <a:p>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默认的工件坐标与什么坐标是一致</a:t>
            </a:r>
            <a:r>
              <a:rPr lang="zh-CN" altLang="en-US" sz="2400">
                <a:latin typeface="楷体" panose="02010609060101010101" charset="-122"/>
                <a:ea typeface="楷体" panose="02010609060101010101" charset="-122"/>
              </a:rPr>
              <a:t>的？</a:t>
            </a:r>
            <a:endParaRPr lang="zh-CN" altLang="en-US" sz="2400">
              <a:latin typeface="楷体" panose="02010609060101010101" charset="-122"/>
              <a:ea typeface="楷体" panose="02010609060101010101" charset="-122"/>
            </a:endParaRPr>
          </a:p>
          <a:p>
            <a:pPr>
              <a:lnSpc>
                <a:spcPct val="150000"/>
              </a:lnSpc>
            </a:pPr>
            <a:r>
              <a:rPr lang="en-US" altLang="zh-CN" sz="2400">
                <a:latin typeface="楷体" panose="02010609060101010101" charset="-122"/>
                <a:ea typeface="楷体" panose="02010609060101010101" charset="-122"/>
              </a:rPr>
              <a:t>2.</a:t>
            </a:r>
            <a:r>
              <a:rPr lang="zh-CN" altLang="en-US" sz="2400">
                <a:latin typeface="楷体" panose="02010609060101010101" charset="-122"/>
                <a:ea typeface="楷体" panose="02010609060101010101" charset="-122"/>
              </a:rPr>
              <a:t>工件坐标在机器人系统中有什么</a:t>
            </a:r>
            <a:r>
              <a:rPr lang="zh-CN" altLang="en-US" sz="2400">
                <a:latin typeface="楷体" panose="02010609060101010101" charset="-122"/>
                <a:ea typeface="楷体" panose="02010609060101010101" charset="-122"/>
              </a:rPr>
              <a:t>作用？</a:t>
            </a:r>
            <a:endParaRPr lang="zh-CN" altLang="en-US" sz="2400">
              <a:latin typeface="楷体" panose="02010609060101010101" charset="-122"/>
              <a:ea typeface="楷体" panose="02010609060101010101" charset="-122"/>
            </a:endParaRPr>
          </a:p>
        </p:txBody>
      </p:sp>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16387" name="图片 3" descr="6b8708cbff3fdcecba2b531040b50f4"/>
          <p:cNvPicPr>
            <a:picLocks noChangeAspect="1"/>
          </p:cNvPicPr>
          <p:nvPr>
            <p:custDataLst>
              <p:tags r:id="rId1"/>
            </p:custDataLst>
          </p:nvPr>
        </p:nvPicPr>
        <p:blipFill>
          <a:blip r:embed="rId2"/>
          <a:stretch>
            <a:fillRect/>
          </a:stretch>
        </p:blipFill>
        <p:spPr>
          <a:xfrm>
            <a:off x="0" y="44450"/>
            <a:ext cx="655638" cy="655638"/>
          </a:xfrm>
          <a:prstGeom prst="rect">
            <a:avLst/>
          </a:prstGeom>
          <a:noFill/>
          <a:ln w="9525">
            <a:noFill/>
          </a:ln>
        </p:spPr>
      </p:pic>
      <p:pic>
        <p:nvPicPr>
          <p:cNvPr id="2" name="图片 1"/>
          <p:cNvPicPr>
            <a:picLocks noChangeAspect="1"/>
          </p:cNvPicPr>
          <p:nvPr>
            <p:custDataLst>
              <p:tags r:id="rId3"/>
            </p:custDataLst>
          </p:nvPr>
        </p:nvPicPr>
        <p:blipFill>
          <a:blip r:embed="rId4"/>
          <a:stretch>
            <a:fillRect/>
          </a:stretch>
        </p:blipFill>
        <p:spPr>
          <a:xfrm flipH="1">
            <a:off x="6882130" y="2534919"/>
            <a:ext cx="5309870" cy="4178300"/>
          </a:xfrm>
          <a:prstGeom prst="ellipse">
            <a:avLst/>
          </a:prstGeom>
        </p:spPr>
      </p:pic>
      <p:sp>
        <p:nvSpPr>
          <p:cNvPr id="5" name="流程图: 过程 4"/>
          <p:cNvSpPr/>
          <p:nvPr>
            <p:custDataLst>
              <p:tags r:id="rId5"/>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 name="椭圆 2"/>
          <p:cNvSpPr/>
          <p:nvPr/>
        </p:nvSpPr>
        <p:spPr>
          <a:xfrm>
            <a:off x="191960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谢</a:t>
            </a:r>
            <a:endParaRPr lang="zh-CN" altLang="en-US" sz="7200" b="1">
              <a:solidFill>
                <a:srgbClr val="0070C0"/>
              </a:solidFill>
            </a:endParaRPr>
          </a:p>
        </p:txBody>
      </p:sp>
      <p:sp>
        <p:nvSpPr>
          <p:cNvPr id="4" name="椭圆 3"/>
          <p:cNvSpPr/>
          <p:nvPr>
            <p:custDataLst>
              <p:tags r:id="rId6"/>
            </p:custDataLst>
          </p:nvPr>
        </p:nvSpPr>
        <p:spPr>
          <a:xfrm>
            <a:off x="350456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谢</a:t>
            </a:r>
            <a:endParaRPr lang="zh-CN" altLang="en-US" sz="7200" b="1">
              <a:solidFill>
                <a:srgbClr val="0070C0"/>
              </a:solidFill>
            </a:endParaRPr>
          </a:p>
        </p:txBody>
      </p:sp>
      <p:sp>
        <p:nvSpPr>
          <p:cNvPr id="6" name="椭圆 5"/>
          <p:cNvSpPr/>
          <p:nvPr>
            <p:custDataLst>
              <p:tags r:id="rId7"/>
            </p:custDataLst>
          </p:nvPr>
        </p:nvSpPr>
        <p:spPr>
          <a:xfrm>
            <a:off x="508952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观</a:t>
            </a:r>
            <a:endParaRPr lang="zh-CN" altLang="en-US" sz="7200" b="1">
              <a:solidFill>
                <a:srgbClr val="0070C0"/>
              </a:solidFill>
            </a:endParaRPr>
          </a:p>
        </p:txBody>
      </p:sp>
      <p:sp>
        <p:nvSpPr>
          <p:cNvPr id="7" name="椭圆 6"/>
          <p:cNvSpPr/>
          <p:nvPr>
            <p:custDataLst>
              <p:tags r:id="rId8"/>
            </p:custDataLst>
          </p:nvPr>
        </p:nvSpPr>
        <p:spPr>
          <a:xfrm>
            <a:off x="6674485" y="2275205"/>
            <a:ext cx="1753235" cy="1527175"/>
          </a:xfrm>
          <a:prstGeom prst="ellipse">
            <a:avLst/>
          </a:prstGeom>
          <a:effectLst>
            <a:innerShdw blurRad="63500" dist="50800" dir="2700000">
              <a:prstClr val="black">
                <a:alpha val="50000"/>
              </a:prstClr>
            </a:innerShdw>
          </a:effectLst>
          <a:scene3d>
            <a:camera prst="obliqueBottomLeft"/>
            <a:lightRig rig="threePt" dir="t"/>
          </a:scene3d>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7200" b="1">
                <a:solidFill>
                  <a:srgbClr val="0070C0"/>
                </a:solidFill>
              </a:rPr>
              <a:t>赏</a:t>
            </a:r>
            <a:endParaRPr lang="zh-CN" altLang="en-US" sz="7200" b="1">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26626"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26627" name="文本框 3"/>
          <p:cNvSpPr txBox="1"/>
          <p:nvPr/>
        </p:nvSpPr>
        <p:spPr>
          <a:xfrm>
            <a:off x="2351088" y="1052513"/>
            <a:ext cx="8145462" cy="1322070"/>
          </a:xfrm>
          <a:prstGeom prst="rect">
            <a:avLst/>
          </a:prstGeom>
          <a:noFill/>
          <a:ln w="9525">
            <a:noFill/>
          </a:ln>
        </p:spPr>
        <p:txBody>
          <a:bodyPr wrap="square" anchor="t" anchorCtr="0">
            <a:spAutoFit/>
          </a:bodyPr>
          <a:lstStyle/>
          <a:p>
            <a:r>
              <a:rPr lang="zh-CN" altLang="zh-CN" sz="4000" b="1">
                <a:solidFill>
                  <a:srgbClr val="0070C0"/>
                </a:solidFill>
                <a:latin typeface="Arial" panose="020B0604020202020204" pitchFamily="34" charset="0"/>
                <a:ea typeface="宋体" panose="02010600030101010101" pitchFamily="2" charset="-122"/>
              </a:rPr>
              <a:t>1.2</a:t>
            </a:r>
            <a:r>
              <a:rPr lang="en-US" altLang="zh-CN" sz="4000" b="1">
                <a:solidFill>
                  <a:srgbClr val="0070C0"/>
                </a:solidFill>
                <a:latin typeface="Arial" panose="020B0604020202020204" pitchFamily="34" charset="0"/>
                <a:ea typeface="宋体" panose="02010600030101010101" pitchFamily="2" charset="-122"/>
              </a:rPr>
              <a:t>.2</a:t>
            </a:r>
            <a:r>
              <a:rPr lang="zh-CN" altLang="zh-CN" sz="4000" b="1">
                <a:solidFill>
                  <a:srgbClr val="0070C0"/>
                </a:solidFill>
                <a:latin typeface="Arial" panose="020B0604020202020204" pitchFamily="34" charset="0"/>
                <a:ea typeface="宋体" panose="02010600030101010101" pitchFamily="2" charset="-122"/>
              </a:rPr>
              <a:t>创建</a:t>
            </a:r>
            <a:r>
              <a:rPr lang="zh-CN" altLang="zh-CN" sz="4000" b="1">
                <a:solidFill>
                  <a:srgbClr val="0070C0"/>
                </a:solidFill>
                <a:sym typeface="+mn-ea"/>
              </a:rPr>
              <a:t>汽车车门</a:t>
            </a:r>
            <a:r>
              <a:rPr lang="zh-CN" altLang="zh-CN" sz="4000" b="1">
                <a:solidFill>
                  <a:srgbClr val="0070C0"/>
                </a:solidFill>
                <a:latin typeface="Arial" panose="020B0604020202020204" pitchFamily="34" charset="0"/>
                <a:ea typeface="宋体" panose="02010600030101010101" pitchFamily="2" charset="-122"/>
              </a:rPr>
              <a:t>激光切割工作站工件坐标</a:t>
            </a:r>
            <a:endParaRPr lang="zh-CN" altLang="zh-CN" sz="4000" b="1">
              <a:solidFill>
                <a:srgbClr val="0070C0"/>
              </a:solidFill>
              <a:latin typeface="Arial" panose="020B0604020202020204" pitchFamily="34" charset="0"/>
              <a:ea typeface="宋体" panose="02010600030101010101" pitchFamily="2" charset="-122"/>
            </a:endParaRPr>
          </a:p>
        </p:txBody>
      </p:sp>
      <p:sp>
        <p:nvSpPr>
          <p:cNvPr id="26628" name="文本框 2"/>
          <p:cNvSpPr txBox="1"/>
          <p:nvPr>
            <p:custDataLst>
              <p:tags r:id="rId2"/>
            </p:custDataLst>
          </p:nvPr>
        </p:nvSpPr>
        <p:spPr>
          <a:xfrm>
            <a:off x="5519738" y="2636838"/>
            <a:ext cx="1890712" cy="522287"/>
          </a:xfrm>
          <a:prstGeom prst="rect">
            <a:avLst/>
          </a:prstGeom>
          <a:noFill/>
          <a:ln w="9525">
            <a:noFill/>
          </a:ln>
        </p:spPr>
        <p:txBody>
          <a:bodyPr wrap="square" anchor="t" anchorCtr="0">
            <a:spAutoFit/>
          </a:bodyPr>
          <a:lstStyle/>
          <a:p>
            <a:r>
              <a:rPr lang="zh-CN" altLang="en-US" sz="2800" b="1">
                <a:solidFill>
                  <a:srgbClr val="0070C0"/>
                </a:solidFill>
                <a:latin typeface="Arial" panose="020B0604020202020204" pitchFamily="34" charset="0"/>
                <a:ea typeface="宋体" panose="02010600030101010101" pitchFamily="2" charset="-122"/>
              </a:rPr>
              <a:t>任务概述</a:t>
            </a:r>
            <a:endParaRPr lang="zh-CN" altLang="en-US" sz="2800" b="1">
              <a:solidFill>
                <a:srgbClr val="0070C0"/>
              </a:solidFill>
              <a:latin typeface="Arial" panose="020B0604020202020204" pitchFamily="34" charset="0"/>
              <a:ea typeface="宋体" panose="02010600030101010101" pitchFamily="2" charset="-122"/>
            </a:endParaRPr>
          </a:p>
        </p:txBody>
      </p:sp>
      <p:sp>
        <p:nvSpPr>
          <p:cNvPr id="4" name="圆角矩形 3"/>
          <p:cNvSpPr/>
          <p:nvPr>
            <p:custDataLst>
              <p:tags r:id="rId3"/>
            </p:custDataLst>
          </p:nvPr>
        </p:nvSpPr>
        <p:spPr>
          <a:xfrm>
            <a:off x="1558925" y="3213100"/>
            <a:ext cx="10009188" cy="25717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indent="457200" algn="l" fontAlgn="base">
              <a:lnSpc>
                <a:spcPct val="150000"/>
              </a:lnSpc>
            </a:pPr>
            <a:r>
              <a:rPr lang="zh-CN" altLang="en-US" sz="2400" strike="noStrike" noProof="1">
                <a:latin typeface="华文楷体" panose="02010600040101010101" charset="-122"/>
                <a:ea typeface="华文楷体" panose="02010600040101010101" charset="-122"/>
              </a:rPr>
              <a:t>某系统集成商为一汽车零部件制造企业提供了一套工业机械激光切割工作站项目方案，现需对项目方案的可行性进行验证。前面已经完成了仿真环境布局，现需要根据提供环境布局，</a:t>
            </a:r>
            <a:r>
              <a:rPr lang="zh-CN" altLang="en-US" sz="2400" b="1" strike="noStrike" noProof="1">
                <a:solidFill>
                  <a:srgbClr val="FF0000"/>
                </a:solidFill>
                <a:latin typeface="华文楷体" panose="02010600040101010101" charset="-122"/>
                <a:ea typeface="华文楷体" panose="02010600040101010101" charset="-122"/>
              </a:rPr>
              <a:t>创建一个工件坐标</a:t>
            </a:r>
            <a:r>
              <a:rPr lang="zh-CN" altLang="en-US" sz="2400" strike="noStrike" noProof="1">
                <a:solidFill>
                  <a:srgbClr val="FF0000"/>
                </a:solidFill>
                <a:latin typeface="华文楷体" panose="02010600040101010101" charset="-122"/>
                <a:ea typeface="华文楷体" panose="02010600040101010101" charset="-122"/>
              </a:rPr>
              <a:t>，</a:t>
            </a:r>
            <a:r>
              <a:rPr lang="zh-CN" altLang="en-US" sz="2400" strike="noStrike" noProof="1">
                <a:latin typeface="华文楷体" panose="02010600040101010101" charset="-122"/>
                <a:ea typeface="华文楷体" panose="02010600040101010101" charset="-122"/>
              </a:rPr>
              <a:t>方便后续程序编写和现场调试。</a:t>
            </a:r>
            <a:endParaRPr lang="zh-CN" altLang="en-US" sz="2400" strike="noStrike" noProof="1">
              <a:latin typeface="华文楷体" panose="02010600040101010101" charset="-122"/>
              <a:ea typeface="华文楷体" panose="02010600040101010101" charset="-122"/>
            </a:endParaRPr>
          </a:p>
        </p:txBody>
      </p:sp>
      <p:sp>
        <p:nvSpPr>
          <p:cNvPr id="5" name="流程图: 过程 4"/>
          <p:cNvSpPr/>
          <p:nvPr>
            <p:custDataLst>
              <p:tags r:id="rId4"/>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27650"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27651" name="文本框 2"/>
          <p:cNvSpPr txBox="1"/>
          <p:nvPr/>
        </p:nvSpPr>
        <p:spPr>
          <a:xfrm>
            <a:off x="2206625" y="2852738"/>
            <a:ext cx="7369175" cy="522287"/>
          </a:xfrm>
          <a:prstGeom prst="rect">
            <a:avLst/>
          </a:prstGeom>
          <a:noFill/>
          <a:ln w="9525">
            <a:noFill/>
          </a:ln>
        </p:spPr>
        <p:txBody>
          <a:bodyPr wrap="square" anchor="t" anchorCtr="0">
            <a:spAutoFit/>
          </a:bodyPr>
          <a:lstStyle/>
          <a:p>
            <a:r>
              <a:rPr lang="zh-CN" altLang="en-US" sz="2800" b="1">
                <a:solidFill>
                  <a:srgbClr val="0070C0"/>
                </a:solidFill>
                <a:latin typeface="Arial" panose="020B0604020202020204" pitchFamily="34" charset="0"/>
                <a:ea typeface="宋体" panose="02010600030101010101" pitchFamily="2" charset="-122"/>
              </a:rPr>
              <a:t>学习目标：</a:t>
            </a:r>
            <a:endParaRPr lang="zh-CN" altLang="en-US" sz="2800" b="1">
              <a:solidFill>
                <a:srgbClr val="0070C0"/>
              </a:solidFill>
              <a:latin typeface="Arial" panose="020B0604020202020204" pitchFamily="34" charset="0"/>
              <a:ea typeface="宋体" panose="02010600030101010101" pitchFamily="2" charset="-122"/>
            </a:endParaRPr>
          </a:p>
        </p:txBody>
      </p:sp>
      <p:sp>
        <p:nvSpPr>
          <p:cNvPr id="27652" name="文本框 3"/>
          <p:cNvSpPr txBox="1"/>
          <p:nvPr/>
        </p:nvSpPr>
        <p:spPr>
          <a:xfrm>
            <a:off x="2058988" y="1268413"/>
            <a:ext cx="8120062" cy="1322070"/>
          </a:xfrm>
          <a:prstGeom prst="rect">
            <a:avLst/>
          </a:prstGeom>
          <a:noFill/>
          <a:ln w="9525">
            <a:noFill/>
          </a:ln>
        </p:spPr>
        <p:txBody>
          <a:bodyPr wrap="square" anchor="t" anchorCtr="0">
            <a:spAutoFit/>
          </a:bodyPr>
          <a:lstStyle/>
          <a:p>
            <a:r>
              <a:rPr lang="zh-CN" altLang="zh-CN" sz="4000" b="1">
                <a:solidFill>
                  <a:srgbClr val="0070C0"/>
                </a:solidFill>
                <a:latin typeface="Arial" panose="020B0604020202020204" pitchFamily="34" charset="0"/>
                <a:ea typeface="宋体" panose="02010600030101010101" pitchFamily="2" charset="-122"/>
              </a:rPr>
              <a:t>1.2</a:t>
            </a:r>
            <a:r>
              <a:rPr lang="en-US" altLang="zh-CN" sz="4000" b="1">
                <a:solidFill>
                  <a:srgbClr val="0070C0"/>
                </a:solidFill>
                <a:latin typeface="Arial" panose="020B0604020202020204" pitchFamily="34" charset="0"/>
                <a:ea typeface="宋体" panose="02010600030101010101" pitchFamily="2" charset="-122"/>
              </a:rPr>
              <a:t>.2</a:t>
            </a:r>
            <a:r>
              <a:rPr lang="zh-CN" altLang="zh-CN" sz="4000" b="1">
                <a:solidFill>
                  <a:srgbClr val="0070C0"/>
                </a:solidFill>
                <a:latin typeface="Arial" panose="020B0604020202020204" pitchFamily="34" charset="0"/>
                <a:ea typeface="宋体" panose="02010600030101010101" pitchFamily="2" charset="-122"/>
              </a:rPr>
              <a:t>创建</a:t>
            </a:r>
            <a:r>
              <a:rPr lang="zh-CN" altLang="zh-CN" sz="4000" b="1">
                <a:solidFill>
                  <a:srgbClr val="0070C0"/>
                </a:solidFill>
                <a:sym typeface="+mn-ea"/>
              </a:rPr>
              <a:t>汽车车门</a:t>
            </a:r>
            <a:r>
              <a:rPr lang="zh-CN" altLang="zh-CN" sz="4000" b="1">
                <a:solidFill>
                  <a:srgbClr val="0070C0"/>
                </a:solidFill>
                <a:latin typeface="Arial" panose="020B0604020202020204" pitchFamily="34" charset="0"/>
                <a:ea typeface="宋体" panose="02010600030101010101" pitchFamily="2" charset="-122"/>
              </a:rPr>
              <a:t>激光切割工作站工件坐标</a:t>
            </a:r>
            <a:endParaRPr lang="zh-CN" altLang="en-US" sz="4000" b="1">
              <a:solidFill>
                <a:srgbClr val="0070C0"/>
              </a:solidFill>
              <a:latin typeface="Arial" panose="020B0604020202020204" pitchFamily="34" charset="0"/>
              <a:ea typeface="宋体" panose="02010600030101010101" pitchFamily="2" charset="-122"/>
            </a:endParaRPr>
          </a:p>
        </p:txBody>
      </p:sp>
      <p:sp>
        <p:nvSpPr>
          <p:cNvPr id="27653" name="文本框 1"/>
          <p:cNvSpPr txBox="1"/>
          <p:nvPr/>
        </p:nvSpPr>
        <p:spPr>
          <a:xfrm>
            <a:off x="3902075" y="3302000"/>
            <a:ext cx="6083300" cy="1200150"/>
          </a:xfrm>
          <a:prstGeom prst="rect">
            <a:avLst/>
          </a:prstGeom>
          <a:noFill/>
          <a:ln w="9525">
            <a:noFill/>
          </a:ln>
        </p:spPr>
        <p:txBody>
          <a:bodyPr wrap="square" anchor="t" anchorCtr="0">
            <a:spAutoFit/>
          </a:bodyPr>
          <a:lstStyle/>
          <a:p>
            <a:pPr>
              <a:lnSpc>
                <a:spcPct val="150000"/>
              </a:lnSpc>
            </a:pPr>
            <a:r>
              <a:rPr lang="en-US" altLang="zh-CN" sz="2400">
                <a:latin typeface="华文楷体" panose="02010600040101010101" charset="-122"/>
                <a:ea typeface="华文楷体" panose="02010600040101010101" charset="-122"/>
              </a:rPr>
              <a:t>1.</a:t>
            </a:r>
            <a:r>
              <a:rPr lang="zh-CN" altLang="en-US" sz="2400">
                <a:latin typeface="华文楷体" panose="02010600040101010101" charset="-122"/>
                <a:ea typeface="华文楷体" panose="02010600040101010101" charset="-122"/>
              </a:rPr>
              <a:t>掌握工件坐标的设定方法；</a:t>
            </a:r>
            <a:endParaRPr lang="zh-CN" altLang="en-US" sz="2400">
              <a:latin typeface="华文楷体" panose="02010600040101010101" charset="-122"/>
              <a:ea typeface="华文楷体" panose="02010600040101010101" charset="-122"/>
            </a:endParaRPr>
          </a:p>
          <a:p>
            <a:pPr>
              <a:lnSpc>
                <a:spcPct val="150000"/>
              </a:lnSpc>
            </a:pPr>
            <a:r>
              <a:rPr lang="en-US" altLang="zh-CN" sz="2400">
                <a:latin typeface="华文楷体" panose="02010600040101010101" charset="-122"/>
                <a:ea typeface="华文楷体" panose="02010600040101010101" charset="-122"/>
              </a:rPr>
              <a:t>2.</a:t>
            </a:r>
            <a:r>
              <a:rPr lang="zh-CN" altLang="en-US" sz="2400">
                <a:latin typeface="华文楷体" panose="02010600040101010101" charset="-122"/>
                <a:ea typeface="华文楷体" panose="02010600040101010101" charset="-122"/>
              </a:rPr>
              <a:t>能在仿真软件中设定工件坐标。</a:t>
            </a:r>
            <a:endParaRPr lang="zh-CN" altLang="en-US" sz="2400">
              <a:latin typeface="华文楷体" panose="02010600040101010101" charset="-122"/>
              <a:ea typeface="华文楷体" panose="02010600040101010101" charset="-122"/>
            </a:endParaRPr>
          </a:p>
        </p:txBody>
      </p:sp>
      <p:sp>
        <p:nvSpPr>
          <p:cNvPr id="5" name="流程图: 过程 4"/>
          <p:cNvSpPr/>
          <p:nvPr>
            <p:custDataLst>
              <p:tags r:id="rId2"/>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2867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28675" name="文本框 2"/>
          <p:cNvSpPr txBox="1"/>
          <p:nvPr>
            <p:custDataLst>
              <p:tags r:id="rId2"/>
            </p:custDataLst>
          </p:nvPr>
        </p:nvSpPr>
        <p:spPr>
          <a:xfrm>
            <a:off x="600075" y="836613"/>
            <a:ext cx="6321425" cy="644525"/>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三、工件坐标</a:t>
            </a:r>
            <a:endParaRPr lang="zh-CN" altLang="en-US" sz="3600" b="1" dirty="0">
              <a:solidFill>
                <a:srgbClr val="0070C0"/>
              </a:solidFill>
              <a:latin typeface="楷体" panose="02010609060101010101" charset="-122"/>
              <a:ea typeface="楷体" panose="02010609060101010101" charset="-122"/>
            </a:endParaRPr>
          </a:p>
        </p:txBody>
      </p:sp>
      <p:sp>
        <p:nvSpPr>
          <p:cNvPr id="28676" name="TextBox 3"/>
          <p:cNvSpPr txBox="1"/>
          <p:nvPr>
            <p:custDataLst>
              <p:tags r:id="rId3"/>
            </p:custDataLst>
          </p:nvPr>
        </p:nvSpPr>
        <p:spPr>
          <a:xfrm>
            <a:off x="406400" y="1700530"/>
            <a:ext cx="6746875" cy="2306955"/>
          </a:xfrm>
          <a:prstGeom prst="rect">
            <a:avLst/>
          </a:prstGeom>
          <a:noFill/>
          <a:ln w="9525">
            <a:noFill/>
          </a:ln>
        </p:spPr>
        <p:txBody>
          <a:bodyPr wrap="square" anchor="t" anchorCtr="0">
            <a:spAutoFit/>
          </a:bodyPr>
          <a:lstStyle/>
          <a:p>
            <a:pPr>
              <a:lnSpc>
                <a:spcPct val="150000"/>
              </a:lnSpc>
            </a:pPr>
            <a:r>
              <a:rPr lang="en-US" altLang="zh-CN" sz="2400" dirty="0">
                <a:latin typeface="华文楷体" panose="02010600040101010101" charset="-122"/>
                <a:ea typeface="华文楷体" panose="02010600040101010101" charset="-122"/>
                <a:sym typeface="宋体" panose="02010600030101010101" pitchFamily="2" charset="-122"/>
              </a:rPr>
              <a:t>      </a:t>
            </a:r>
            <a:r>
              <a:rPr lang="zh-CN" altLang="zh-CN" sz="2400" dirty="0">
                <a:latin typeface="华文楷体" panose="02010600040101010101" charset="-122"/>
                <a:ea typeface="华文楷体" panose="02010600040101010101" charset="-122"/>
                <a:sym typeface="宋体" panose="02010600030101010101" pitchFamily="2" charset="-122"/>
              </a:rPr>
              <a:t>工件坐标系对应工件：它定义工件相对于大地坐标系（或其它坐标系）的位置。机器人可以拥有若干工件坐标系，或者表示不同工件，或者表示同一工件在不同位置的</a:t>
            </a:r>
            <a:r>
              <a:rPr lang="zh-CN" altLang="zh-CN" sz="2400" b="1" dirty="0">
                <a:solidFill>
                  <a:srgbClr val="FF0000"/>
                </a:solidFill>
                <a:latin typeface="华文楷体" panose="02010600040101010101" charset="-122"/>
                <a:ea typeface="华文楷体" panose="02010600040101010101" charset="-122"/>
                <a:sym typeface="宋体" panose="02010600030101010101" pitchFamily="2" charset="-122"/>
              </a:rPr>
              <a:t>若干副本</a:t>
            </a:r>
            <a:r>
              <a:rPr lang="zh-CN" altLang="zh-CN" sz="2400" dirty="0">
                <a:latin typeface="华文楷体" panose="02010600040101010101" charset="-122"/>
                <a:ea typeface="华文楷体" panose="02010600040101010101" charset="-122"/>
                <a:sym typeface="宋体" panose="02010600030101010101" pitchFamily="2" charset="-122"/>
              </a:rPr>
              <a:t>。</a:t>
            </a:r>
            <a:endParaRPr lang="zh-CN" altLang="zh-CN" sz="2400" dirty="0">
              <a:latin typeface="华文楷体" panose="02010600040101010101" charset="-122"/>
              <a:ea typeface="华文楷体" panose="02010600040101010101" charset="-122"/>
              <a:sym typeface="宋体" panose="02010600030101010101" pitchFamily="2" charset="-122"/>
            </a:endParaRPr>
          </a:p>
        </p:txBody>
      </p:sp>
      <p:pic>
        <p:nvPicPr>
          <p:cNvPr id="28677" name="图片 12"/>
          <p:cNvPicPr/>
          <p:nvPr>
            <p:custDataLst>
              <p:tags r:id="rId4"/>
            </p:custDataLst>
          </p:nvPr>
        </p:nvPicPr>
        <p:blipFill>
          <a:blip r:embed="rId5"/>
          <a:stretch>
            <a:fillRect/>
          </a:stretch>
        </p:blipFill>
        <p:spPr>
          <a:xfrm>
            <a:off x="7320280" y="1988503"/>
            <a:ext cx="4056063" cy="3849687"/>
          </a:xfrm>
          <a:prstGeom prst="rect">
            <a:avLst/>
          </a:prstGeom>
          <a:noFill/>
          <a:ln w="9525">
            <a:noFill/>
          </a:ln>
        </p:spPr>
      </p:pic>
      <p:sp>
        <p:nvSpPr>
          <p:cNvPr id="5" name="流程图: 过程 4"/>
          <p:cNvSpPr/>
          <p:nvPr>
            <p:custDataLst>
              <p:tags r:id="rId6"/>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29698"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29699" name="文本框 2"/>
          <p:cNvSpPr txBox="1"/>
          <p:nvPr>
            <p:custDataLst>
              <p:tags r:id="rId2"/>
            </p:custDataLst>
          </p:nvPr>
        </p:nvSpPr>
        <p:spPr>
          <a:xfrm>
            <a:off x="600075" y="836930"/>
            <a:ext cx="3481070"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三、工件坐标</a:t>
            </a:r>
            <a:endParaRPr lang="zh-CN" altLang="en-US" sz="3600" b="1" dirty="0">
              <a:solidFill>
                <a:srgbClr val="0070C0"/>
              </a:solidFill>
              <a:latin typeface="楷体" panose="02010609060101010101" charset="-122"/>
              <a:ea typeface="楷体" panose="02010609060101010101" charset="-122"/>
            </a:endParaRPr>
          </a:p>
        </p:txBody>
      </p:sp>
      <p:sp>
        <p:nvSpPr>
          <p:cNvPr id="2" name="TextBox 3"/>
          <p:cNvSpPr txBox="1"/>
          <p:nvPr>
            <p:custDataLst>
              <p:tags r:id="rId3"/>
            </p:custDataLst>
          </p:nvPr>
        </p:nvSpPr>
        <p:spPr>
          <a:xfrm>
            <a:off x="4064000" y="3284538"/>
            <a:ext cx="7686675" cy="34147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lnSpc>
                <a:spcPct val="150000"/>
              </a:lnSpc>
            </a:pPr>
            <a:r>
              <a:rPr lang="zh-CN" altLang="zh-CN" sz="1800" strike="noStrike" noProof="1">
                <a:latin typeface="华文楷体" panose="02010600040101010101" charset="-122"/>
                <a:ea typeface="华文楷体" panose="02010600040101010101" charset="-122"/>
                <a:cs typeface="华文楷体" panose="02010600040101010101" charset="-122"/>
              </a:rPr>
              <a:t>三点法设定原理如下：</a:t>
            </a:r>
            <a:endParaRPr lang="zh-CN" altLang="zh-CN" sz="1800" strike="noStrike" noProof="1">
              <a:latin typeface="华文楷体" panose="02010600040101010101" charset="-122"/>
              <a:ea typeface="华文楷体" panose="02010600040101010101" charset="-122"/>
              <a:cs typeface="华文楷体" panose="02010600040101010101" charset="-122"/>
            </a:endParaRPr>
          </a:p>
          <a:p>
            <a:pPr fontAlgn="base">
              <a:lnSpc>
                <a:spcPct val="150000"/>
              </a:lnSpc>
            </a:pPr>
            <a:r>
              <a:rPr lang="zh-CN" altLang="zh-CN" sz="1800" strike="noStrike" noProof="1">
                <a:latin typeface="华文楷体" panose="02010600040101010101" charset="-122"/>
                <a:ea typeface="华文楷体" panose="02010600040101010101" charset="-122"/>
                <a:cs typeface="华文楷体" panose="02010600040101010101" charset="-122"/>
              </a:rPr>
              <a:t>（</a:t>
            </a:r>
            <a:r>
              <a:rPr lang="en-US" altLang="zh-CN" sz="1800" strike="noStrike" noProof="1">
                <a:latin typeface="华文楷体" panose="02010600040101010101" charset="-122"/>
                <a:ea typeface="华文楷体" panose="02010600040101010101" charset="-122"/>
                <a:cs typeface="华文楷体" panose="02010600040101010101" charset="-122"/>
              </a:rPr>
              <a:t>1</a:t>
            </a:r>
            <a:r>
              <a:rPr lang="zh-CN" altLang="zh-CN" sz="1800" strike="noStrike" noProof="1">
                <a:latin typeface="华文楷体" panose="02010600040101010101" charset="-122"/>
                <a:ea typeface="华文楷体" panose="02010600040101010101" charset="-122"/>
                <a:cs typeface="华文楷体" panose="02010600040101010101" charset="-122"/>
              </a:rPr>
              <a:t>）手动操纵机器人，在工件表面或边缘角的位置找到一点</a:t>
            </a:r>
            <a:r>
              <a:rPr lang="en-US" altLang="zh-CN" sz="1800" strike="noStrike" noProof="1">
                <a:latin typeface="华文楷体" panose="02010600040101010101" charset="-122"/>
                <a:ea typeface="华文楷体" panose="02010600040101010101" charset="-122"/>
                <a:cs typeface="华文楷体" panose="02010600040101010101" charset="-122"/>
              </a:rPr>
              <a:t>X1</a:t>
            </a:r>
            <a:r>
              <a:rPr lang="zh-CN" altLang="zh-CN" sz="1800" strike="noStrike" noProof="1">
                <a:latin typeface="华文楷体" panose="02010600040101010101" charset="-122"/>
                <a:ea typeface="华文楷体" panose="02010600040101010101" charset="-122"/>
                <a:cs typeface="华文楷体" panose="02010600040101010101" charset="-122"/>
              </a:rPr>
              <a:t>，作为坐标系的原点；</a:t>
            </a:r>
            <a:endParaRPr lang="zh-CN" altLang="zh-CN" sz="1800" strike="noStrike" noProof="1">
              <a:latin typeface="华文楷体" panose="02010600040101010101" charset="-122"/>
              <a:ea typeface="华文楷体" panose="02010600040101010101" charset="-122"/>
              <a:cs typeface="华文楷体" panose="02010600040101010101" charset="-122"/>
            </a:endParaRPr>
          </a:p>
          <a:p>
            <a:pPr fontAlgn="base">
              <a:lnSpc>
                <a:spcPct val="150000"/>
              </a:lnSpc>
            </a:pPr>
            <a:r>
              <a:rPr lang="zh-CN" altLang="zh-CN" sz="1800" strike="noStrike" noProof="1">
                <a:latin typeface="华文楷体" panose="02010600040101010101" charset="-122"/>
                <a:ea typeface="华文楷体" panose="02010600040101010101" charset="-122"/>
                <a:cs typeface="华文楷体" panose="02010600040101010101" charset="-122"/>
              </a:rPr>
              <a:t>（</a:t>
            </a:r>
            <a:r>
              <a:rPr lang="en-US" altLang="zh-CN" sz="1800" strike="noStrike" noProof="1">
                <a:latin typeface="华文楷体" panose="02010600040101010101" charset="-122"/>
                <a:ea typeface="华文楷体" panose="02010600040101010101" charset="-122"/>
                <a:cs typeface="华文楷体" panose="02010600040101010101" charset="-122"/>
              </a:rPr>
              <a:t>2</a:t>
            </a:r>
            <a:r>
              <a:rPr lang="zh-CN" altLang="zh-CN" sz="1800" strike="noStrike" noProof="1">
                <a:latin typeface="华文楷体" panose="02010600040101010101" charset="-122"/>
                <a:ea typeface="华文楷体" panose="02010600040101010101" charset="-122"/>
                <a:cs typeface="华文楷体" panose="02010600040101010101" charset="-122"/>
              </a:rPr>
              <a:t>）手动操纵机器人，沿着工件表面或边缘找到一点</a:t>
            </a:r>
            <a:r>
              <a:rPr lang="en-US" altLang="zh-CN" sz="1800" strike="noStrike" noProof="1">
                <a:latin typeface="华文楷体" panose="02010600040101010101" charset="-122"/>
                <a:ea typeface="华文楷体" panose="02010600040101010101" charset="-122"/>
                <a:cs typeface="华文楷体" panose="02010600040101010101" charset="-122"/>
              </a:rPr>
              <a:t>X2</a:t>
            </a:r>
            <a:r>
              <a:rPr lang="zh-CN" altLang="zh-CN" sz="1800" strike="noStrike" noProof="1">
                <a:latin typeface="华文楷体" panose="02010600040101010101" charset="-122"/>
                <a:ea typeface="华文楷体" panose="02010600040101010101" charset="-122"/>
                <a:cs typeface="华文楷体" panose="02010600040101010101" charset="-122"/>
              </a:rPr>
              <a:t>，</a:t>
            </a:r>
            <a:r>
              <a:rPr lang="en-US" altLang="zh-CN" sz="1800" strike="noStrike" noProof="1">
                <a:latin typeface="华文楷体" panose="02010600040101010101" charset="-122"/>
                <a:ea typeface="华文楷体" panose="02010600040101010101" charset="-122"/>
                <a:cs typeface="华文楷体" panose="02010600040101010101" charset="-122"/>
              </a:rPr>
              <a:t>X1</a:t>
            </a:r>
            <a:r>
              <a:rPr lang="zh-CN" altLang="zh-CN" sz="1800" strike="noStrike" noProof="1">
                <a:latin typeface="华文楷体" panose="02010600040101010101" charset="-122"/>
                <a:ea typeface="华文楷体" panose="02010600040101010101" charset="-122"/>
                <a:cs typeface="华文楷体" panose="02010600040101010101" charset="-122"/>
              </a:rPr>
              <a:t>、</a:t>
            </a:r>
            <a:r>
              <a:rPr lang="en-US" altLang="zh-CN" sz="1800" strike="noStrike" noProof="1">
                <a:latin typeface="华文楷体" panose="02010600040101010101" charset="-122"/>
                <a:ea typeface="华文楷体" panose="02010600040101010101" charset="-122"/>
                <a:cs typeface="华文楷体" panose="02010600040101010101" charset="-122"/>
              </a:rPr>
              <a:t>X2</a:t>
            </a:r>
            <a:r>
              <a:rPr lang="zh-CN" altLang="zh-CN" sz="1800" strike="noStrike" noProof="1">
                <a:latin typeface="华文楷体" panose="02010600040101010101" charset="-122"/>
                <a:ea typeface="华文楷体" panose="02010600040101010101" charset="-122"/>
                <a:cs typeface="华文楷体" panose="02010600040101010101" charset="-122"/>
              </a:rPr>
              <a:t>确定工件坐标系的</a:t>
            </a:r>
            <a:r>
              <a:rPr lang="en-US" altLang="zh-CN" sz="1800" strike="noStrike" noProof="1">
                <a:latin typeface="华文楷体" panose="02010600040101010101" charset="-122"/>
                <a:ea typeface="华文楷体" panose="02010600040101010101" charset="-122"/>
                <a:cs typeface="华文楷体" panose="02010600040101010101" charset="-122"/>
              </a:rPr>
              <a:t>X</a:t>
            </a:r>
            <a:r>
              <a:rPr lang="zh-CN" altLang="zh-CN" sz="1800" strike="noStrike" noProof="1">
                <a:latin typeface="华文楷体" panose="02010600040101010101" charset="-122"/>
                <a:ea typeface="华文楷体" panose="02010600040101010101" charset="-122"/>
                <a:cs typeface="华文楷体" panose="02010600040101010101" charset="-122"/>
              </a:rPr>
              <a:t>轴的正方向，（</a:t>
            </a:r>
            <a:r>
              <a:rPr lang="en-US" altLang="zh-CN" sz="1800" strike="noStrike" noProof="1">
                <a:latin typeface="华文楷体" panose="02010600040101010101" charset="-122"/>
                <a:ea typeface="华文楷体" panose="02010600040101010101" charset="-122"/>
                <a:cs typeface="华文楷体" panose="02010600040101010101" charset="-122"/>
              </a:rPr>
              <a:t>X1</a:t>
            </a:r>
            <a:r>
              <a:rPr lang="zh-CN" altLang="zh-CN" sz="1800" strike="noStrike" noProof="1">
                <a:latin typeface="华文楷体" panose="02010600040101010101" charset="-122"/>
                <a:ea typeface="华文楷体" panose="02010600040101010101" charset="-122"/>
                <a:cs typeface="华文楷体" panose="02010600040101010101" charset="-122"/>
              </a:rPr>
              <a:t>和</a:t>
            </a:r>
            <a:r>
              <a:rPr lang="en-US" altLang="zh-CN" sz="1800" strike="noStrike" noProof="1">
                <a:latin typeface="华文楷体" panose="02010600040101010101" charset="-122"/>
                <a:ea typeface="华文楷体" panose="02010600040101010101" charset="-122"/>
                <a:cs typeface="华文楷体" panose="02010600040101010101" charset="-122"/>
              </a:rPr>
              <a:t>X2</a:t>
            </a:r>
            <a:r>
              <a:rPr lang="zh-CN" altLang="zh-CN" sz="1800" strike="noStrike" noProof="1">
                <a:latin typeface="华文楷体" panose="02010600040101010101" charset="-122"/>
                <a:ea typeface="华文楷体" panose="02010600040101010101" charset="-122"/>
                <a:cs typeface="华文楷体" panose="02010600040101010101" charset="-122"/>
              </a:rPr>
              <a:t>距离越远，定义的坐标系轴向越精准）；</a:t>
            </a:r>
            <a:endParaRPr lang="zh-CN" altLang="zh-CN" sz="1800" strike="noStrike" noProof="1">
              <a:latin typeface="华文楷体" panose="02010600040101010101" charset="-122"/>
              <a:ea typeface="华文楷体" panose="02010600040101010101" charset="-122"/>
              <a:cs typeface="华文楷体" panose="02010600040101010101" charset="-122"/>
            </a:endParaRPr>
          </a:p>
          <a:p>
            <a:pPr fontAlgn="base">
              <a:lnSpc>
                <a:spcPct val="150000"/>
              </a:lnSpc>
            </a:pPr>
            <a:r>
              <a:rPr lang="zh-CN" altLang="zh-CN" sz="1800" strike="noStrike" noProof="1">
                <a:latin typeface="华文楷体" panose="02010600040101010101" charset="-122"/>
                <a:ea typeface="华文楷体" panose="02010600040101010101" charset="-122"/>
                <a:cs typeface="华文楷体" panose="02010600040101010101" charset="-122"/>
              </a:rPr>
              <a:t>（</a:t>
            </a:r>
            <a:r>
              <a:rPr lang="en-US" altLang="zh-CN" sz="1800" strike="noStrike" noProof="1">
                <a:latin typeface="华文楷体" panose="02010600040101010101" charset="-122"/>
                <a:ea typeface="华文楷体" panose="02010600040101010101" charset="-122"/>
                <a:cs typeface="华文楷体" panose="02010600040101010101" charset="-122"/>
              </a:rPr>
              <a:t>3</a:t>
            </a:r>
            <a:r>
              <a:rPr lang="zh-CN" altLang="zh-CN" sz="1800" strike="noStrike" noProof="1">
                <a:latin typeface="华文楷体" panose="02010600040101010101" charset="-122"/>
                <a:ea typeface="华文楷体" panose="02010600040101010101" charset="-122"/>
                <a:cs typeface="华文楷体" panose="02010600040101010101" charset="-122"/>
              </a:rPr>
              <a:t>）手动操纵机器人，在</a:t>
            </a:r>
            <a:r>
              <a:rPr lang="en-US" altLang="zh-CN" sz="1800" strike="noStrike" noProof="1">
                <a:latin typeface="华文楷体" panose="02010600040101010101" charset="-122"/>
                <a:ea typeface="华文楷体" panose="02010600040101010101" charset="-122"/>
                <a:cs typeface="华文楷体" panose="02010600040101010101" charset="-122"/>
              </a:rPr>
              <a:t>XY</a:t>
            </a:r>
            <a:r>
              <a:rPr lang="zh-CN" altLang="zh-CN" sz="1800" strike="noStrike" noProof="1">
                <a:latin typeface="华文楷体" panose="02010600040101010101" charset="-122"/>
                <a:ea typeface="华文楷体" panose="02010600040101010101" charset="-122"/>
                <a:cs typeface="华文楷体" panose="02010600040101010101" charset="-122"/>
              </a:rPr>
              <a:t>平面上并且</a:t>
            </a:r>
            <a:r>
              <a:rPr lang="en-US" altLang="zh-CN" sz="1800" strike="noStrike" noProof="1">
                <a:latin typeface="华文楷体" panose="02010600040101010101" charset="-122"/>
                <a:ea typeface="华文楷体" panose="02010600040101010101" charset="-122"/>
                <a:cs typeface="华文楷体" panose="02010600040101010101" charset="-122"/>
              </a:rPr>
              <a:t>Y</a:t>
            </a:r>
            <a:r>
              <a:rPr lang="zh-CN" altLang="zh-CN" sz="1800" strike="noStrike" noProof="1">
                <a:latin typeface="华文楷体" panose="02010600040101010101" charset="-122"/>
                <a:ea typeface="华文楷体" panose="02010600040101010101" charset="-122"/>
                <a:cs typeface="华文楷体" panose="02010600040101010101" charset="-122"/>
              </a:rPr>
              <a:t>值为正的方向找到一点</a:t>
            </a:r>
            <a:r>
              <a:rPr lang="en-US" altLang="zh-CN" sz="1800" strike="noStrike" noProof="1">
                <a:latin typeface="华文楷体" panose="02010600040101010101" charset="-122"/>
                <a:ea typeface="华文楷体" panose="02010600040101010101" charset="-122"/>
                <a:cs typeface="华文楷体" panose="02010600040101010101" charset="-122"/>
              </a:rPr>
              <a:t>Y1</a:t>
            </a:r>
            <a:r>
              <a:rPr lang="zh-CN" altLang="zh-CN" sz="1800" strike="noStrike" noProof="1">
                <a:latin typeface="华文楷体" panose="02010600040101010101" charset="-122"/>
                <a:ea typeface="华文楷体" panose="02010600040101010101" charset="-122"/>
                <a:cs typeface="华文楷体" panose="02010600040101010101" charset="-122"/>
              </a:rPr>
              <a:t>，确定坐标系的</a:t>
            </a:r>
            <a:r>
              <a:rPr lang="en-US" altLang="zh-CN" sz="1800" strike="noStrike" noProof="1">
                <a:latin typeface="华文楷体" panose="02010600040101010101" charset="-122"/>
                <a:ea typeface="华文楷体" panose="02010600040101010101" charset="-122"/>
                <a:cs typeface="华文楷体" panose="02010600040101010101" charset="-122"/>
              </a:rPr>
              <a:t>Y</a:t>
            </a:r>
            <a:r>
              <a:rPr lang="zh-CN" altLang="zh-CN" sz="1800" strike="noStrike" noProof="1">
                <a:latin typeface="华文楷体" panose="02010600040101010101" charset="-122"/>
                <a:ea typeface="华文楷体" panose="02010600040101010101" charset="-122"/>
                <a:cs typeface="华文楷体" panose="02010600040101010101" charset="-122"/>
              </a:rPr>
              <a:t>轴的正方向</a:t>
            </a:r>
            <a:r>
              <a:rPr lang="zh-CN" altLang="en-US" sz="1800" strike="noStrike" noProof="1">
                <a:latin typeface="华文楷体" panose="02010600040101010101" charset="-122"/>
                <a:ea typeface="华文楷体" panose="02010600040101010101" charset="-122"/>
                <a:cs typeface="华文楷体" panose="02010600040101010101" charset="-122"/>
              </a:rPr>
              <a:t>。</a:t>
            </a:r>
            <a:endParaRPr lang="zh-CN" altLang="zh-CN" sz="1800" strike="noStrike" noProof="1">
              <a:latin typeface="华文楷体" panose="02010600040101010101" charset="-122"/>
              <a:ea typeface="华文楷体" panose="02010600040101010101" charset="-122"/>
              <a:cs typeface="华文楷体" panose="02010600040101010101" charset="-122"/>
            </a:endParaRPr>
          </a:p>
        </p:txBody>
      </p:sp>
      <p:graphicFrame>
        <p:nvGraphicFramePr>
          <p:cNvPr id="29701" name="对象 11"/>
          <p:cNvGraphicFramePr>
            <a:graphicFrameLocks noChangeAspect="1"/>
          </p:cNvGraphicFramePr>
          <p:nvPr>
            <p:custDataLst>
              <p:tags r:id="rId4"/>
            </p:custDataLst>
          </p:nvPr>
        </p:nvGraphicFramePr>
        <p:xfrm>
          <a:off x="828040" y="3270250"/>
          <a:ext cx="2708910" cy="3070225"/>
        </p:xfrm>
        <a:graphic>
          <a:graphicData uri="http://schemas.openxmlformats.org/presentationml/2006/ole">
            <mc:AlternateContent xmlns:mc="http://schemas.openxmlformats.org/markup-compatibility/2006">
              <mc:Choice xmlns:v="urn:schemas-microsoft-com:vml" Requires="v">
                <p:oleObj spid="_x0000_s3" name="" r:id="rId5" imgW="2743200" imgH="3327400" progId="Visio.Drawing.11">
                  <p:embed/>
                </p:oleObj>
              </mc:Choice>
              <mc:Fallback>
                <p:oleObj name="" r:id="rId5" imgW="2743200" imgH="3327400" progId="Visio.Drawing.11">
                  <p:embed/>
                  <p:pic>
                    <p:nvPicPr>
                      <p:cNvPr id="0" name="图片 3075"/>
                      <p:cNvPicPr/>
                      <p:nvPr/>
                    </p:nvPicPr>
                    <p:blipFill>
                      <a:blip r:embed="rId6"/>
                      <a:stretch>
                        <a:fillRect/>
                      </a:stretch>
                    </p:blipFill>
                    <p:spPr>
                      <a:xfrm>
                        <a:off x="828040" y="3270250"/>
                        <a:ext cx="2708910" cy="3070225"/>
                      </a:xfrm>
                      <a:prstGeom prst="rect">
                        <a:avLst/>
                      </a:prstGeom>
                      <a:noFill/>
                      <a:ln w="38100">
                        <a:noFill/>
                        <a:miter/>
                      </a:ln>
                    </p:spPr>
                  </p:pic>
                </p:oleObj>
              </mc:Fallback>
            </mc:AlternateContent>
          </a:graphicData>
        </a:graphic>
      </p:graphicFrame>
      <p:sp>
        <p:nvSpPr>
          <p:cNvPr id="29702" name="文本框 3"/>
          <p:cNvSpPr txBox="1"/>
          <p:nvPr>
            <p:custDataLst>
              <p:tags r:id="rId7"/>
            </p:custDataLst>
          </p:nvPr>
        </p:nvSpPr>
        <p:spPr>
          <a:xfrm>
            <a:off x="336550" y="1557338"/>
            <a:ext cx="11703050" cy="1198562"/>
          </a:xfrm>
          <a:prstGeom prst="rect">
            <a:avLst/>
          </a:prstGeom>
          <a:noFill/>
          <a:ln w="9525">
            <a:noFill/>
          </a:ln>
        </p:spPr>
        <p:txBody>
          <a:bodyPr wrap="square" anchor="t" anchorCtr="0">
            <a:spAutoFit/>
          </a:bodyPr>
          <a:lstStyle/>
          <a:p>
            <a:pPr>
              <a:lnSpc>
                <a:spcPct val="150000"/>
              </a:lnSpc>
            </a:pPr>
            <a:r>
              <a:rPr lang="en-US" altLang="zh-CN" sz="2400" dirty="0">
                <a:latin typeface="华文楷体" panose="02010600040101010101" charset="-122"/>
                <a:ea typeface="华文楷体" panose="02010600040101010101" charset="-122"/>
                <a:sym typeface="宋体" panose="02010600030101010101" pitchFamily="2" charset="-122"/>
              </a:rPr>
              <a:t>    </a:t>
            </a:r>
            <a:r>
              <a:rPr lang="zh-CN" altLang="zh-CN" sz="2400" dirty="0">
                <a:latin typeface="华文楷体" panose="02010600040101010101" charset="-122"/>
                <a:ea typeface="华文楷体" panose="02010600040101010101" charset="-122"/>
                <a:sym typeface="宋体" panose="02010600030101010101" pitchFamily="2" charset="-122"/>
              </a:rPr>
              <a:t>当设定工件坐标系时，通常采用“三点法”，用户只需在工件平面位置或工件边缘角位置上定义三个点的位置，在创建一个工件坐标系，</a:t>
            </a:r>
            <a:endParaRPr lang="zh-CN" altLang="zh-CN" sz="2400" dirty="0">
              <a:latin typeface="华文楷体" panose="02010600040101010101" charset="-122"/>
              <a:ea typeface="华文楷体" panose="02010600040101010101" charset="-122"/>
              <a:sym typeface="宋体" panose="02010600030101010101" pitchFamily="2" charset="-122"/>
            </a:endParaRPr>
          </a:p>
        </p:txBody>
      </p:sp>
      <p:sp>
        <p:nvSpPr>
          <p:cNvPr id="5" name="流程图: 过程 4"/>
          <p:cNvSpPr/>
          <p:nvPr>
            <p:custDataLst>
              <p:tags r:id="rId8"/>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0722"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30723" name="文本框 2"/>
          <p:cNvSpPr txBox="1"/>
          <p:nvPr>
            <p:custDataLst>
              <p:tags r:id="rId2"/>
            </p:custDataLst>
          </p:nvPr>
        </p:nvSpPr>
        <p:spPr>
          <a:xfrm>
            <a:off x="600075" y="836613"/>
            <a:ext cx="6321425"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三、工件坐标</a:t>
            </a:r>
            <a:endParaRPr lang="zh-CN" altLang="en-US" sz="3600" b="1" dirty="0">
              <a:solidFill>
                <a:srgbClr val="0070C0"/>
              </a:solidFill>
              <a:latin typeface="楷体" panose="02010609060101010101" charset="-122"/>
              <a:ea typeface="楷体" panose="02010609060101010101" charset="-122"/>
            </a:endParaRPr>
          </a:p>
        </p:txBody>
      </p:sp>
      <p:sp>
        <p:nvSpPr>
          <p:cNvPr id="2" name="流程图: 过程 1"/>
          <p:cNvSpPr/>
          <p:nvPr>
            <p:custDataLst>
              <p:tags r:id="rId3"/>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32772" name="文本框 1"/>
          <p:cNvSpPr txBox="1"/>
          <p:nvPr>
            <p:custDataLst>
              <p:tags r:id="rId4"/>
            </p:custDataLst>
          </p:nvPr>
        </p:nvSpPr>
        <p:spPr>
          <a:xfrm>
            <a:off x="1415415" y="1673860"/>
            <a:ext cx="10517505" cy="460375"/>
          </a:xfrm>
          <a:prstGeom prst="rect">
            <a:avLst/>
          </a:prstGeom>
          <a:noFill/>
          <a:ln w="9525">
            <a:noFill/>
          </a:ln>
        </p:spPr>
        <p:txBody>
          <a:bodyPr wrap="square" anchor="t" anchorCtr="0">
            <a:spAutoFit/>
          </a:bodyPr>
          <a:lstStyle/>
          <a:p>
            <a:r>
              <a:rPr lang="zh-CN" altLang="en-US" sz="2400" dirty="0">
                <a:latin typeface="楷体" panose="02010609060101010101" charset="-122"/>
                <a:ea typeface="楷体" panose="02010609060101010101" charset="-122"/>
              </a:rPr>
              <a:t>工件坐标在离线软件中的的定义方法及步骤。</a:t>
            </a:r>
            <a:endParaRPr lang="zh-CN" altLang="en-US" sz="2400" dirty="0">
              <a:latin typeface="楷体" panose="02010609060101010101" charset="-122"/>
              <a:ea typeface="楷体" panose="02010609060101010101" charset="-122"/>
            </a:endParaRPr>
          </a:p>
        </p:txBody>
      </p:sp>
      <p:pic>
        <p:nvPicPr>
          <p:cNvPr id="3" name="工件坐标的定义步骤">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2063750" y="2290445"/>
            <a:ext cx="7456805" cy="44430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custDataLst>
              <p:tags r:id="rId1"/>
            </p:custDataLst>
          </p:nvPr>
        </p:nvSpPr>
        <p:spPr>
          <a:xfrm>
            <a:off x="7680325" y="2708910"/>
            <a:ext cx="3502660" cy="31337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45"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1746" name="图片 3" descr="6b8708cbff3fdcecba2b531040b50f4"/>
          <p:cNvPicPr>
            <a:picLocks noChangeAspect="1"/>
          </p:cNvPicPr>
          <p:nvPr/>
        </p:nvPicPr>
        <p:blipFill>
          <a:blip r:embed="rId2"/>
          <a:stretch>
            <a:fillRect/>
          </a:stretch>
        </p:blipFill>
        <p:spPr>
          <a:xfrm>
            <a:off x="0" y="44450"/>
            <a:ext cx="655638" cy="655638"/>
          </a:xfrm>
          <a:prstGeom prst="rect">
            <a:avLst/>
          </a:prstGeom>
          <a:noFill/>
          <a:ln w="9525">
            <a:noFill/>
          </a:ln>
        </p:spPr>
      </p:pic>
      <p:sp>
        <p:nvSpPr>
          <p:cNvPr id="31747" name="文本框 2"/>
          <p:cNvSpPr txBox="1"/>
          <p:nvPr>
            <p:custDataLst>
              <p:tags r:id="rId3"/>
            </p:custDataLst>
          </p:nvPr>
        </p:nvSpPr>
        <p:spPr>
          <a:xfrm>
            <a:off x="600075" y="836613"/>
            <a:ext cx="6321425"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rPr>
              <a:t>三、工件坐标</a:t>
            </a:r>
            <a:endParaRPr lang="zh-CN" altLang="en-US" sz="3600" b="1" dirty="0">
              <a:solidFill>
                <a:srgbClr val="0070C0"/>
              </a:solidFill>
              <a:latin typeface="楷体" panose="02010609060101010101" charset="-122"/>
              <a:ea typeface="楷体" panose="02010609060101010101" charset="-122"/>
            </a:endParaRPr>
          </a:p>
        </p:txBody>
      </p:sp>
      <p:sp>
        <p:nvSpPr>
          <p:cNvPr id="2" name="流程图: 过程 1"/>
          <p:cNvSpPr/>
          <p:nvPr>
            <p:custDataLst>
              <p:tags r:id="rId4"/>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9" name="矩形 8"/>
          <p:cNvSpPr/>
          <p:nvPr>
            <p:custDataLst>
              <p:tags r:id="rId5"/>
            </p:custDataLst>
          </p:nvPr>
        </p:nvSpPr>
        <p:spPr>
          <a:xfrm>
            <a:off x="1681480" y="2637155"/>
            <a:ext cx="3502660" cy="31337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custDataLst>
              <p:tags r:id="rId6"/>
            </p:custDataLst>
          </p:nvPr>
        </p:nvGrpSpPr>
        <p:grpSpPr>
          <a:xfrm>
            <a:off x="2143125" y="3141345"/>
            <a:ext cx="2584450" cy="2245360"/>
            <a:chOff x="13460" y="5707"/>
            <a:chExt cx="4070" cy="3536"/>
          </a:xfrm>
        </p:grpSpPr>
        <p:sp>
          <p:nvSpPr>
            <p:cNvPr id="35" name="椭圆 34"/>
            <p:cNvSpPr/>
            <p:nvPr>
              <p:custDataLst>
                <p:tags r:id="rId7"/>
              </p:custDataLst>
            </p:nvPr>
          </p:nvSpPr>
          <p:spPr>
            <a:xfrm>
              <a:off x="13460" y="5707"/>
              <a:ext cx="4070" cy="3536"/>
            </a:xfrm>
            <a:prstGeom prst="ellipse">
              <a:avLst/>
            </a:prstGeom>
            <a:noFill/>
            <a:ln w="38100">
              <a:solidFill>
                <a:schemeClr val="tx1"/>
              </a:solid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8"/>
              </p:custDataLst>
            </p:nvPr>
          </p:nvSpPr>
          <p:spPr>
            <a:xfrm>
              <a:off x="14365" y="6747"/>
              <a:ext cx="2253" cy="1636"/>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custDataLst>
              <p:tags r:id="rId9"/>
            </p:custDataLst>
          </p:nvPr>
        </p:nvGrpSpPr>
        <p:grpSpPr>
          <a:xfrm>
            <a:off x="2146935" y="3672205"/>
            <a:ext cx="929640" cy="478155"/>
            <a:chOff x="4372" y="6235"/>
            <a:chExt cx="1464" cy="753"/>
          </a:xfrm>
        </p:grpSpPr>
        <p:cxnSp>
          <p:nvCxnSpPr>
            <p:cNvPr id="29" name="直接箭头连接符 28"/>
            <p:cNvCxnSpPr/>
            <p:nvPr>
              <p:custDataLst>
                <p:tags r:id="rId10"/>
              </p:custDataLst>
            </p:nvPr>
          </p:nvCxnSpPr>
          <p:spPr>
            <a:xfrm>
              <a:off x="5292" y="6421"/>
              <a:ext cx="0" cy="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11"/>
              </p:custDataLst>
            </p:nvPr>
          </p:nvCxnSpPr>
          <p:spPr>
            <a:xfrm>
              <a:off x="5292" y="6416"/>
              <a:ext cx="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12"/>
              </p:custDataLst>
            </p:nvPr>
          </p:nvSpPr>
          <p:spPr>
            <a:xfrm>
              <a:off x="4372" y="6235"/>
              <a:ext cx="1149" cy="434"/>
            </a:xfrm>
            <a:prstGeom prst="rect">
              <a:avLst/>
            </a:prstGeom>
            <a:noFill/>
            <a:ln w="38100">
              <a:noFill/>
            </a:ln>
          </p:spPr>
          <p:txBody>
            <a:bodyPr wrap="square" rtlCol="0">
              <a:spAutoFit/>
            </a:bodyPr>
            <a:lstStyle/>
            <a:p>
              <a:r>
                <a:rPr lang="en-US" altLang="zh-CN" sz="1200" b="1">
                  <a:solidFill>
                    <a:srgbClr val="FF0000"/>
                  </a:solidFill>
                </a:rPr>
                <a:t>WOBJ1</a:t>
              </a:r>
              <a:endParaRPr lang="en-US" altLang="zh-CN" sz="1200" b="1">
                <a:solidFill>
                  <a:srgbClr val="FF0000"/>
                </a:solidFill>
              </a:endParaRPr>
            </a:p>
          </p:txBody>
        </p:sp>
      </p:grpSp>
      <p:sp>
        <p:nvSpPr>
          <p:cNvPr id="32772" name="文本框 1"/>
          <p:cNvSpPr txBox="1"/>
          <p:nvPr>
            <p:custDataLst>
              <p:tags r:id="rId13"/>
            </p:custDataLst>
          </p:nvPr>
        </p:nvSpPr>
        <p:spPr>
          <a:xfrm>
            <a:off x="1415415" y="1673860"/>
            <a:ext cx="9702165" cy="460375"/>
          </a:xfrm>
          <a:prstGeom prst="rect">
            <a:avLst/>
          </a:prstGeom>
          <a:noFill/>
          <a:ln w="9525">
            <a:noFill/>
          </a:ln>
        </p:spPr>
        <p:txBody>
          <a:bodyPr wrap="square" anchor="t" anchorCtr="0">
            <a:spAutoFit/>
          </a:bodyPr>
          <a:lstStyle/>
          <a:p>
            <a:r>
              <a:rPr lang="zh-CN" altLang="en-US" sz="2400" dirty="0">
                <a:latin typeface="楷体" panose="02010609060101010101" charset="-122"/>
                <a:ea typeface="楷体" panose="02010609060101010101" charset="-122"/>
              </a:rPr>
              <a:t>将左图的工件坐标定义到右图上，左图的图形轨迹也将偏移到</a:t>
            </a:r>
            <a:r>
              <a:rPr lang="zh-CN" altLang="en-US" sz="2400" dirty="0">
                <a:latin typeface="楷体" panose="02010609060101010101" charset="-122"/>
                <a:ea typeface="楷体" panose="02010609060101010101" charset="-122"/>
              </a:rPr>
              <a:t>右图。</a:t>
            </a:r>
            <a:endParaRPr lang="zh-CN" altLang="en-US" sz="2400" dirty="0">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490208 -0.010463 " pathEditMode="relative" ptsTypes="">
                                      <p:cBhvr>
                                        <p:cTn id="6" dur="2000" fill="hold"/>
                                        <p:tgtEl>
                                          <p:spTgt spid="3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 L 0.490208 -0.010463 " pathEditMode="relative" ptsTypes="">
                                      <p:cBhvr>
                                        <p:cTn id="10" dur="20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2770"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32771" name="文本框 2"/>
          <p:cNvSpPr txBox="1"/>
          <p:nvPr>
            <p:custDataLst>
              <p:tags r:id="rId2"/>
            </p:custDataLst>
          </p:nvPr>
        </p:nvSpPr>
        <p:spPr>
          <a:xfrm>
            <a:off x="600075" y="836613"/>
            <a:ext cx="8185150"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活动</a:t>
            </a:r>
            <a:r>
              <a:rPr lang="en-US" altLang="zh-CN" sz="3600" b="1" dirty="0">
                <a:solidFill>
                  <a:srgbClr val="0070C0"/>
                </a:solidFill>
                <a:latin typeface="楷体" panose="02010609060101010101" charset="-122"/>
                <a:ea typeface="楷体" panose="02010609060101010101" charset="-122"/>
                <a:sym typeface="宋体" panose="02010600030101010101" pitchFamily="2" charset="-122"/>
              </a:rPr>
              <a:t>2</a:t>
            </a:r>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：创建激光切割工件坐标系</a:t>
            </a:r>
            <a:endParaRPr lang="zh-CN" altLang="en-US" sz="3600" b="1" dirty="0">
              <a:solidFill>
                <a:srgbClr val="0070C0"/>
              </a:solidFill>
              <a:latin typeface="楷体" panose="02010609060101010101" charset="-122"/>
              <a:ea typeface="楷体" panose="02010609060101010101" charset="-122"/>
            </a:endParaRPr>
          </a:p>
        </p:txBody>
      </p:sp>
      <p:sp>
        <p:nvSpPr>
          <p:cNvPr id="32772" name="文本框 1"/>
          <p:cNvSpPr txBox="1"/>
          <p:nvPr>
            <p:custDataLst>
              <p:tags r:id="rId3"/>
            </p:custDataLst>
          </p:nvPr>
        </p:nvSpPr>
        <p:spPr>
          <a:xfrm>
            <a:off x="655638" y="1674813"/>
            <a:ext cx="5187950" cy="830262"/>
          </a:xfrm>
          <a:prstGeom prst="rect">
            <a:avLst/>
          </a:prstGeom>
          <a:noFill/>
          <a:ln w="9525">
            <a:noFill/>
          </a:ln>
        </p:spPr>
        <p:txBody>
          <a:bodyPr wrap="square" anchor="t" anchorCtr="0">
            <a:spAutoFit/>
          </a:bodyPr>
          <a:lstStyle/>
          <a:p>
            <a:r>
              <a:rPr lang="en-US" altLang="zh-CN" sz="2400" b="1" dirty="0">
                <a:latin typeface="楷体" panose="02010609060101010101" charset="-122"/>
                <a:ea typeface="楷体" panose="02010609060101010101" charset="-122"/>
              </a:rPr>
              <a:t>1.</a:t>
            </a:r>
            <a:r>
              <a:rPr lang="zh-CN" altLang="en-US" sz="2400" b="1" dirty="0">
                <a:latin typeface="楷体" panose="02010609060101010101" charset="-122"/>
                <a:ea typeface="楷体" panose="02010609060101010101" charset="-122"/>
              </a:rPr>
              <a:t>点击</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基本菜单</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中的</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其他</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，选择</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创建工件坐标</a:t>
            </a:r>
            <a:r>
              <a:rPr lang="en-US" altLang="zh-CN" sz="2400" b="1" dirty="0">
                <a:latin typeface="楷体" panose="02010609060101010101" charset="-122"/>
                <a:ea typeface="楷体" panose="02010609060101010101" charset="-122"/>
              </a:rPr>
              <a:t>”</a:t>
            </a:r>
            <a:r>
              <a:rPr lang="zh-CN" altLang="en-US" sz="2400" b="1" dirty="0">
                <a:latin typeface="楷体" panose="02010609060101010101" charset="-122"/>
                <a:ea typeface="楷体" panose="02010609060101010101" charset="-122"/>
              </a:rPr>
              <a:t>；</a:t>
            </a:r>
            <a:endParaRPr lang="zh-CN" altLang="en-US" sz="2400" b="1" dirty="0">
              <a:latin typeface="楷体" panose="02010609060101010101" charset="-122"/>
              <a:ea typeface="楷体" panose="02010609060101010101" charset="-122"/>
            </a:endParaRPr>
          </a:p>
        </p:txBody>
      </p:sp>
      <p:pic>
        <p:nvPicPr>
          <p:cNvPr id="32773" name="图片 1"/>
          <p:cNvPicPr>
            <a:picLocks noChangeAspect="1"/>
          </p:cNvPicPr>
          <p:nvPr>
            <p:custDataLst>
              <p:tags r:id="rId4"/>
            </p:custDataLst>
          </p:nvPr>
        </p:nvPicPr>
        <p:blipFill>
          <a:blip r:embed="rId5"/>
          <a:stretch>
            <a:fillRect/>
          </a:stretch>
        </p:blipFill>
        <p:spPr>
          <a:xfrm>
            <a:off x="5951538" y="1700213"/>
            <a:ext cx="5356225" cy="3522662"/>
          </a:xfrm>
          <a:prstGeom prst="rect">
            <a:avLst/>
          </a:prstGeom>
          <a:noFill/>
          <a:ln w="9525">
            <a:noFill/>
          </a:ln>
        </p:spPr>
      </p:pic>
      <p:sp>
        <p:nvSpPr>
          <p:cNvPr id="5" name="流程图: 过程 4"/>
          <p:cNvSpPr/>
          <p:nvPr>
            <p:custDataLst>
              <p:tags r:id="rId6"/>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文本框 2"/>
          <p:cNvSpPr txBox="1"/>
          <p:nvPr/>
        </p:nvSpPr>
        <p:spPr>
          <a:xfrm>
            <a:off x="695325" y="0"/>
            <a:ext cx="3062288" cy="644525"/>
          </a:xfrm>
          <a:prstGeom prst="rect">
            <a:avLst/>
          </a:prstGeom>
          <a:noFill/>
          <a:ln w="9525">
            <a:noFill/>
          </a:ln>
        </p:spPr>
        <p:txBody>
          <a:bodyPr wrap="square" anchor="t" anchorCtr="0">
            <a:spAutoFit/>
          </a:bodyPr>
          <a:lstStyle/>
          <a:p>
            <a:r>
              <a:rPr lang="zh-CN" altLang="en-US" sz="2400" b="1">
                <a:solidFill>
                  <a:srgbClr val="0070C0"/>
                </a:solidFill>
                <a:latin typeface="新宋体" panose="02010609030101010101" charset="-122"/>
                <a:ea typeface="新宋体" panose="02010609030101010101" charset="-122"/>
              </a:rPr>
              <a:t>深圳市宝山技工学校</a:t>
            </a:r>
            <a:endParaRPr lang="zh-CN" altLang="en-US" sz="2400" b="1">
              <a:solidFill>
                <a:srgbClr val="0070C0"/>
              </a:solidFill>
              <a:latin typeface="Arial" panose="020B0604020202020204" pitchFamily="34" charset="0"/>
              <a:ea typeface="宋体" panose="02010600030101010101" pitchFamily="2" charset="-122"/>
            </a:endParaRPr>
          </a:p>
          <a:p>
            <a:r>
              <a:rPr lang="en-US" altLang="zh-CN" sz="1200" i="1">
                <a:solidFill>
                  <a:srgbClr val="0070C0"/>
                </a:solidFill>
                <a:latin typeface="Arial" panose="020B0604020202020204" pitchFamily="34" charset="0"/>
                <a:ea typeface="宋体" panose="02010600030101010101" pitchFamily="2" charset="-122"/>
              </a:rPr>
              <a:t>Shenzhen Baoshan Technlcal School</a:t>
            </a:r>
            <a:endParaRPr lang="en-US" altLang="zh-CN" sz="1200" i="1">
              <a:solidFill>
                <a:srgbClr val="0070C0"/>
              </a:solidFill>
              <a:latin typeface="Arial" panose="020B0604020202020204" pitchFamily="34" charset="0"/>
              <a:ea typeface="宋体" panose="02010600030101010101" pitchFamily="2" charset="-122"/>
            </a:endParaRPr>
          </a:p>
        </p:txBody>
      </p:sp>
      <p:pic>
        <p:nvPicPr>
          <p:cNvPr id="33794" name="图片 3" descr="6b8708cbff3fdcecba2b531040b50f4"/>
          <p:cNvPicPr>
            <a:picLocks noChangeAspect="1"/>
          </p:cNvPicPr>
          <p:nvPr/>
        </p:nvPicPr>
        <p:blipFill>
          <a:blip r:embed="rId1"/>
          <a:stretch>
            <a:fillRect/>
          </a:stretch>
        </p:blipFill>
        <p:spPr>
          <a:xfrm>
            <a:off x="0" y="44450"/>
            <a:ext cx="655638" cy="655638"/>
          </a:xfrm>
          <a:prstGeom prst="rect">
            <a:avLst/>
          </a:prstGeom>
          <a:noFill/>
          <a:ln w="9525">
            <a:noFill/>
          </a:ln>
        </p:spPr>
      </p:pic>
      <p:sp>
        <p:nvSpPr>
          <p:cNvPr id="33795" name="文本框 2"/>
          <p:cNvSpPr txBox="1"/>
          <p:nvPr>
            <p:custDataLst>
              <p:tags r:id="rId2"/>
            </p:custDataLst>
          </p:nvPr>
        </p:nvSpPr>
        <p:spPr>
          <a:xfrm>
            <a:off x="600075" y="836613"/>
            <a:ext cx="8185150" cy="645160"/>
          </a:xfrm>
          <a:prstGeom prst="rect">
            <a:avLst/>
          </a:prstGeom>
          <a:noFill/>
          <a:ln w="9525">
            <a:noFill/>
          </a:ln>
        </p:spPr>
        <p:txBody>
          <a:bodyPr wrap="square" anchor="t" anchorCtr="0">
            <a:spAutoFit/>
          </a:bodyPr>
          <a:lstStyle/>
          <a:p>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活动</a:t>
            </a:r>
            <a:r>
              <a:rPr lang="en-US" altLang="zh-CN" sz="3600" b="1" dirty="0">
                <a:solidFill>
                  <a:srgbClr val="0070C0"/>
                </a:solidFill>
                <a:latin typeface="楷体" panose="02010609060101010101" charset="-122"/>
                <a:ea typeface="楷体" panose="02010609060101010101" charset="-122"/>
                <a:sym typeface="宋体" panose="02010600030101010101" pitchFamily="2" charset="-122"/>
              </a:rPr>
              <a:t>2</a:t>
            </a:r>
            <a:r>
              <a:rPr lang="zh-CN" altLang="en-US" sz="3600" b="1" dirty="0">
                <a:solidFill>
                  <a:srgbClr val="0070C0"/>
                </a:solidFill>
                <a:latin typeface="楷体" panose="02010609060101010101" charset="-122"/>
                <a:ea typeface="楷体" panose="02010609060101010101" charset="-122"/>
                <a:sym typeface="宋体" panose="02010600030101010101" pitchFamily="2" charset="-122"/>
              </a:rPr>
              <a:t>：创建激光切割工件坐标系</a:t>
            </a:r>
            <a:endParaRPr lang="zh-CN" altLang="en-US" sz="3600" b="1" dirty="0">
              <a:solidFill>
                <a:srgbClr val="0070C0"/>
              </a:solidFill>
              <a:latin typeface="楷体" panose="02010609060101010101" charset="-122"/>
              <a:ea typeface="楷体" panose="02010609060101010101" charset="-122"/>
            </a:endParaRPr>
          </a:p>
        </p:txBody>
      </p:sp>
      <p:sp>
        <p:nvSpPr>
          <p:cNvPr id="33796" name="文本框 1"/>
          <p:cNvSpPr txBox="1"/>
          <p:nvPr>
            <p:custDataLst>
              <p:tags r:id="rId3"/>
            </p:custDataLst>
          </p:nvPr>
        </p:nvSpPr>
        <p:spPr>
          <a:xfrm>
            <a:off x="655638" y="1674813"/>
            <a:ext cx="5187950" cy="830262"/>
          </a:xfrm>
          <a:prstGeom prst="rect">
            <a:avLst/>
          </a:prstGeom>
          <a:noFill/>
          <a:ln w="9525">
            <a:noFill/>
          </a:ln>
        </p:spPr>
        <p:txBody>
          <a:bodyPr wrap="square" anchor="t" anchorCtr="0">
            <a:spAutoFit/>
          </a:bodyPr>
          <a:lstStyle/>
          <a:p>
            <a:r>
              <a:rPr lang="en-US" altLang="zh-CN" sz="2400" dirty="0">
                <a:latin typeface="楷体" panose="02010609060101010101" charset="-122"/>
                <a:ea typeface="楷体" panose="02010609060101010101" charset="-122"/>
              </a:rPr>
              <a:t>1.</a:t>
            </a:r>
            <a:r>
              <a:rPr lang="zh-CN" altLang="en-US" sz="2400" dirty="0">
                <a:latin typeface="楷体" panose="02010609060101010101" charset="-122"/>
                <a:ea typeface="楷体" panose="02010609060101010101" charset="-122"/>
              </a:rPr>
              <a:t>点击</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基本菜单</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中的</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其他</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，选择</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创建工件坐标</a:t>
            </a:r>
            <a:r>
              <a:rPr lang="en-US" altLang="zh-CN" sz="2400" dirty="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pic>
        <p:nvPicPr>
          <p:cNvPr id="33797" name="图片 15"/>
          <p:cNvPicPr>
            <a:picLocks noChangeAspect="1"/>
          </p:cNvPicPr>
          <p:nvPr>
            <p:custDataLst>
              <p:tags r:id="rId4"/>
            </p:custDataLst>
          </p:nvPr>
        </p:nvPicPr>
        <p:blipFill>
          <a:blip r:embed="rId5"/>
          <a:stretch>
            <a:fillRect/>
          </a:stretch>
        </p:blipFill>
        <p:spPr>
          <a:xfrm>
            <a:off x="6024563" y="1674813"/>
            <a:ext cx="4657725" cy="4162425"/>
          </a:xfrm>
          <a:prstGeom prst="rect">
            <a:avLst/>
          </a:prstGeom>
          <a:noFill/>
          <a:ln w="9525">
            <a:noFill/>
          </a:ln>
        </p:spPr>
      </p:pic>
      <p:sp>
        <p:nvSpPr>
          <p:cNvPr id="33798" name="文本框 1"/>
          <p:cNvSpPr txBox="1"/>
          <p:nvPr>
            <p:custDataLst>
              <p:tags r:id="rId6"/>
            </p:custDataLst>
          </p:nvPr>
        </p:nvSpPr>
        <p:spPr>
          <a:xfrm>
            <a:off x="655638" y="2743200"/>
            <a:ext cx="5187950" cy="460375"/>
          </a:xfrm>
          <a:prstGeom prst="rect">
            <a:avLst/>
          </a:prstGeom>
          <a:noFill/>
          <a:ln w="9525">
            <a:noFill/>
          </a:ln>
        </p:spPr>
        <p:txBody>
          <a:bodyPr wrap="square" anchor="t" anchorCtr="0">
            <a:spAutoFit/>
          </a:bodyPr>
          <a:lstStyle/>
          <a:p>
            <a:r>
              <a:rPr lang="en-US" altLang="zh-CN" sz="2400" b="1" dirty="0">
                <a:latin typeface="楷体" panose="02010609060101010101" charset="-122"/>
                <a:ea typeface="楷体" panose="02010609060101010101" charset="-122"/>
              </a:rPr>
              <a:t>2.</a:t>
            </a:r>
            <a:r>
              <a:rPr lang="zh-CN" altLang="en-US" sz="2400" b="1" dirty="0">
                <a:latin typeface="楷体" panose="02010609060101010101" charset="-122"/>
                <a:ea typeface="楷体" panose="02010609060101010101" charset="-122"/>
              </a:rPr>
              <a:t>名称设为</a:t>
            </a:r>
            <a:r>
              <a:rPr lang="en-US" altLang="zh-CN" sz="2400" b="1" dirty="0">
                <a:latin typeface="楷体" panose="02010609060101010101" charset="-122"/>
                <a:ea typeface="楷体" panose="02010609060101010101" charset="-122"/>
              </a:rPr>
              <a:t>“WOBJ1”;</a:t>
            </a:r>
            <a:endParaRPr lang="en-US" altLang="zh-CN" sz="2400" b="1" dirty="0">
              <a:latin typeface="楷体" panose="02010609060101010101" charset="-122"/>
              <a:ea typeface="楷体" panose="02010609060101010101" charset="-122"/>
            </a:endParaRPr>
          </a:p>
        </p:txBody>
      </p:sp>
      <p:sp>
        <p:nvSpPr>
          <p:cNvPr id="5" name="流程图: 过程 4"/>
          <p:cNvSpPr/>
          <p:nvPr>
            <p:custDataLst>
              <p:tags r:id="rId7"/>
            </p:custDataLst>
          </p:nvPr>
        </p:nvSpPr>
        <p:spPr>
          <a:xfrm>
            <a:off x="0" y="700088"/>
            <a:ext cx="12192000" cy="85725"/>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tags/tag1.xml><?xml version="1.0" encoding="utf-8"?>
<p:tagLst xmlns:p="http://schemas.openxmlformats.org/presentationml/2006/main">
  <p:tag name="KSO_WM_UNIT_PLACING_PICTURE_USER_VIEWPORT" val="{&quot;height&quot;:1032.5007874015748,&quot;width&quot;:1032.5007874015748}"/>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2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1.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2.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PLACING_PICTURE_USER_VIEWPORT" val="{&quot;height&quot;:1032.5007874015748,&quot;width&quot;:1032.5007874015748}"/>
</p:tagLst>
</file>

<file path=ppt/tags/tag61.xml><?xml version="1.0" encoding="utf-8"?>
<p:tagLst xmlns:p="http://schemas.openxmlformats.org/presentationml/2006/main">
  <p:tag name="KSO_WM_BEAUTIFY_FLAG" val=""/>
  <p:tag name="KSO_WM_UNIT_PLACING_PICTURE_USER_VIEWPORT" val="{&quot;height&quot;:6580,&quot;width&quot;:8362}"/>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PP_MARK_KEY" val="50e45153-c1d5-40eb-8d4e-b6637f64fc4d"/>
  <p:tag name="COMMONDATA" val="eyJoZGlkIjoiYzYwMmI2ODhjYTMxMDk1OGE1YmQ1NWFjMDhkM2Q1NTY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1613</Words>
  <Application>WPS 演示</Application>
  <PresentationFormat>宽屏</PresentationFormat>
  <Paragraphs>133</Paragraphs>
  <Slides>14</Slides>
  <Notes>0</Notes>
  <HiddenSlides>0</HiddenSlides>
  <MMClips>2</MMClips>
  <ScaleCrop>false</ScaleCrop>
  <HeadingPairs>
    <vt:vector size="8" baseType="variant">
      <vt:variant>
        <vt:lpstr>已用的字体</vt:lpstr>
      </vt:variant>
      <vt:variant>
        <vt:i4>9</vt:i4>
      </vt:variant>
      <vt:variant>
        <vt:lpstr>主题</vt:lpstr>
      </vt:variant>
      <vt:variant>
        <vt:i4>5</vt:i4>
      </vt:variant>
      <vt:variant>
        <vt:lpstr>嵌入 OLE 服务器</vt:lpstr>
      </vt:variant>
      <vt:variant>
        <vt:i4>1</vt:i4>
      </vt:variant>
      <vt:variant>
        <vt:lpstr>幻灯片标题</vt:lpstr>
      </vt:variant>
      <vt:variant>
        <vt:i4>14</vt:i4>
      </vt:variant>
    </vt:vector>
  </HeadingPairs>
  <TitlesOfParts>
    <vt:vector size="29" baseType="lpstr">
      <vt:lpstr>Arial</vt:lpstr>
      <vt:lpstr>宋体</vt:lpstr>
      <vt:lpstr>Wingdings</vt:lpstr>
      <vt:lpstr>新宋体</vt:lpstr>
      <vt:lpstr>华文楷体</vt:lpstr>
      <vt:lpstr>楷体</vt:lpstr>
      <vt:lpstr>微软雅黑</vt:lpstr>
      <vt:lpstr>Arial Unicode MS</vt:lpstr>
      <vt:lpstr>Calibri</vt:lpstr>
      <vt:lpstr>1_默认设计模板</vt:lpstr>
      <vt:lpstr>2_默认设计模板</vt:lpstr>
      <vt:lpstr>3_默认设计模板</vt:lpstr>
      <vt:lpstr>4_默认设计模板</vt:lpstr>
      <vt:lpstr>5_默认设计模板</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郑友龙</dc:creator>
  <cp:lastModifiedBy>郑友龙</cp:lastModifiedBy>
  <cp:revision>84</cp:revision>
  <dcterms:created xsi:type="dcterms:W3CDTF">2022-07-08T02:50:00Z</dcterms:created>
  <dcterms:modified xsi:type="dcterms:W3CDTF">2023-07-19T08:56:24Z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AB0E792EE9654925AA590946B734438A_12</vt:lpwstr>
  </property>
</Properties>
</file>