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sldIdLst>
    <p:sldId id="256" r:id="rId6"/>
    <p:sldId id="257" r:id="rId7"/>
    <p:sldId id="278" r:id="rId8"/>
    <p:sldId id="258" r:id="rId9"/>
    <p:sldId id="262" r:id="rId10"/>
    <p:sldId id="272" r:id="rId11"/>
    <p:sldId id="273" r:id="rId12"/>
    <p:sldId id="274" r:id="rId13"/>
    <p:sldId id="275" r:id="rId14"/>
    <p:sldId id="270" r:id="rId15"/>
    <p:sldId id="279" r:id="rId16"/>
    <p:sldId id="288" r:id="rId17"/>
  </p:sldIdLst>
  <p:sldSz cx="12192000" cy="6858000"/>
  <p:notesSz cx="6858000" cy="9144000"/>
  <p:custDataLst>
    <p:tags r:id="rId21"/>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6" userDrawn="1">
          <p15:clr>
            <a:srgbClr val="A4A3A4"/>
          </p15:clr>
        </p15:guide>
        <p15:guide id="2" pos="38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318" y="66"/>
      </p:cViewPr>
      <p:guideLst>
        <p:guide orient="horz" pos="2176"/>
        <p:guide pos="38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tags" Target="tags/tag5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2051"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3075"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4099"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tags" Target="../tags/tag38.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34.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tags" Target="../tags/tag41.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image" Target="../media/image10.png"/><Relationship Id="rId3" Type="http://schemas.openxmlformats.org/officeDocument/2006/relationships/tags" Target="../tags/tag46.xml"/><Relationship Id="rId2" Type="http://schemas.openxmlformats.org/officeDocument/2006/relationships/image" Target="../media/image1.jpeg"/><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34.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image" Target="../media/image4.png"/><Relationship Id="rId7" Type="http://schemas.openxmlformats.org/officeDocument/2006/relationships/tags" Target="../tags/tag14.xml"/><Relationship Id="rId6" Type="http://schemas.openxmlformats.org/officeDocument/2006/relationships/image" Target="../media/image3.png"/><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image" Target="../media/image6.png"/><Relationship Id="rId7" Type="http://schemas.openxmlformats.org/officeDocument/2006/relationships/tags" Target="../tags/tag19.xml"/><Relationship Id="rId6" Type="http://schemas.openxmlformats.org/officeDocument/2006/relationships/image" Target="../media/image5.png"/><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2" Type="http://schemas.openxmlformats.org/officeDocument/2006/relationships/slideLayout" Target="../slideLayouts/slideLayout23.xml"/><Relationship Id="rId11" Type="http://schemas.openxmlformats.org/officeDocument/2006/relationships/tags" Target="../tags/tag21.xml"/><Relationship Id="rId10" Type="http://schemas.openxmlformats.org/officeDocument/2006/relationships/image" Target="../media/image7.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image" Target="../media/image8.png"/><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0" Type="http://schemas.openxmlformats.org/officeDocument/2006/relationships/slideLayout" Target="../slideLayouts/slideLayout23.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文本框 1"/>
          <p:cNvSpPr txBox="1"/>
          <p:nvPr/>
        </p:nvSpPr>
        <p:spPr>
          <a:xfrm>
            <a:off x="2135188" y="1773238"/>
            <a:ext cx="7140575" cy="1042987"/>
          </a:xfrm>
          <a:prstGeom prst="rect">
            <a:avLst/>
          </a:prstGeom>
          <a:noFill/>
          <a:ln w="9525">
            <a:noFill/>
          </a:ln>
        </p:spPr>
        <p:txBody>
          <a:bodyPr wrap="none" anchor="t" anchorCtr="0"/>
          <a:lstStyle/>
          <a:p>
            <a:r>
              <a:rPr lang="zh-CN" altLang="en-US" sz="7200" b="1">
                <a:solidFill>
                  <a:srgbClr val="0070C0"/>
                </a:solidFill>
                <a:latin typeface="Arial" panose="020B0604020202020204" pitchFamily="34" charset="0"/>
                <a:ea typeface="宋体" panose="02010600030101010101" pitchFamily="2" charset="-122"/>
              </a:rPr>
              <a:t>工业机器人离线编程</a:t>
            </a:r>
            <a:endParaRPr lang="zh-CN" altLang="en-US" sz="7200" b="1">
              <a:solidFill>
                <a:srgbClr val="0070C0"/>
              </a:solidFill>
              <a:latin typeface="Arial" panose="020B0604020202020204" pitchFamily="34" charset="0"/>
              <a:ea typeface="宋体" panose="02010600030101010101" pitchFamily="2" charset="-122"/>
            </a:endParaRPr>
          </a:p>
        </p:txBody>
      </p:sp>
      <p:grpSp>
        <p:nvGrpSpPr>
          <p:cNvPr id="5122" name="组合 5"/>
          <p:cNvGrpSpPr/>
          <p:nvPr/>
        </p:nvGrpSpPr>
        <p:grpSpPr>
          <a:xfrm>
            <a:off x="0" y="0"/>
            <a:ext cx="3757613" cy="700088"/>
            <a:chOff x="0" y="0"/>
            <a:chExt cx="5917" cy="1102"/>
          </a:xfrm>
        </p:grpSpPr>
        <p:sp>
          <p:nvSpPr>
            <p:cNvPr id="5123" name="文本框 2"/>
            <p:cNvSpPr txBox="1"/>
            <p:nvPr/>
          </p:nvSpPr>
          <p:spPr>
            <a:xfrm>
              <a:off x="1095" y="0"/>
              <a:ext cx="4822" cy="101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5124" name="图片 3" descr="6b8708cbff3fdcecba2b531040b50f4"/>
            <p:cNvPicPr>
              <a:picLocks noChangeAspect="1"/>
            </p:cNvPicPr>
            <p:nvPr>
              <p:custDataLst>
                <p:tags r:id="rId1"/>
              </p:custDataLst>
            </p:nvPr>
          </p:nvPicPr>
          <p:blipFill>
            <a:blip r:embed="rId2"/>
            <a:stretch>
              <a:fillRect/>
            </a:stretch>
          </p:blipFill>
          <p:spPr>
            <a:xfrm>
              <a:off x="0" y="70"/>
              <a:ext cx="1032" cy="1032"/>
            </a:xfrm>
            <a:prstGeom prst="rect">
              <a:avLst/>
            </a:prstGeom>
            <a:noFill/>
            <a:ln w="9525">
              <a:noFill/>
            </a:ln>
          </p:spPr>
        </p:pic>
      </p:grpSp>
      <p:sp>
        <p:nvSpPr>
          <p:cNvPr id="5125" name="文本框 1"/>
          <p:cNvSpPr txBox="1"/>
          <p:nvPr/>
        </p:nvSpPr>
        <p:spPr>
          <a:xfrm>
            <a:off x="4656455" y="4869180"/>
            <a:ext cx="3340100" cy="583565"/>
          </a:xfrm>
          <a:prstGeom prst="rect">
            <a:avLst/>
          </a:prstGeom>
          <a:noFill/>
          <a:ln w="9525">
            <a:noFill/>
          </a:ln>
        </p:spPr>
        <p:txBody>
          <a:bodyPr wrap="square" anchor="t" anchorCtr="0">
            <a:spAutoFit/>
          </a:bodyPr>
          <a:lstStyle/>
          <a:p>
            <a:r>
              <a:rPr lang="zh-CN" altLang="en-US" sz="3200" b="1">
                <a:solidFill>
                  <a:srgbClr val="0070C0"/>
                </a:solidFill>
                <a:latin typeface="Arial" panose="020B0604020202020204" pitchFamily="34" charset="0"/>
                <a:ea typeface="宋体" panose="02010600030101010101" pitchFamily="2" charset="-122"/>
              </a:rPr>
              <a:t>主讲：郑友龙</a:t>
            </a:r>
            <a:endParaRPr lang="zh-CN" altLang="en-US" sz="3200" b="1">
              <a:solidFill>
                <a:srgbClr val="0070C0"/>
              </a:solidFill>
              <a:latin typeface="Arial" panose="020B0604020202020204" pitchFamily="34" charset="0"/>
              <a:ea typeface="宋体" panose="02010600030101010101" pitchFamily="2" charset="-122"/>
            </a:endParaRPr>
          </a:p>
        </p:txBody>
      </p:sp>
      <p:sp>
        <p:nvSpPr>
          <p:cNvPr id="5" name="流程图: 过程 4"/>
          <p:cNvSpPr/>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7" name="流程图: 过程 16"/>
          <p:cNvSpPr/>
          <p:nvPr/>
        </p:nvSpPr>
        <p:spPr>
          <a:xfrm>
            <a:off x="-25400" y="6308725"/>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5128" name="文本框 2"/>
          <p:cNvSpPr txBox="1"/>
          <p:nvPr/>
        </p:nvSpPr>
        <p:spPr>
          <a:xfrm>
            <a:off x="4537075" y="3136900"/>
            <a:ext cx="6621145" cy="1076325"/>
          </a:xfrm>
          <a:prstGeom prst="rect">
            <a:avLst/>
          </a:prstGeom>
          <a:noFill/>
          <a:ln w="9525">
            <a:noFill/>
          </a:ln>
        </p:spPr>
        <p:txBody>
          <a:bodyPr wrap="square" anchor="t" anchorCtr="0">
            <a:spAutoFit/>
          </a:bodyPr>
          <a:lstStyle/>
          <a:p>
            <a:r>
              <a:rPr lang="en-US" altLang="zh-CN" sz="3200" b="1">
                <a:solidFill>
                  <a:srgbClr val="0070C0"/>
                </a:solidFill>
                <a:latin typeface="Arial" panose="020B0604020202020204" pitchFamily="34" charset="0"/>
                <a:ea typeface="宋体" panose="02010600030101010101" pitchFamily="2" charset="-122"/>
              </a:rPr>
              <a:t>--</a:t>
            </a:r>
            <a:r>
              <a:rPr lang="zh-CN" altLang="en-US" sz="3200" b="1">
                <a:solidFill>
                  <a:srgbClr val="0070C0"/>
                </a:solidFill>
                <a:latin typeface="Arial" panose="020B0604020202020204" pitchFamily="34" charset="0"/>
                <a:ea typeface="宋体" panose="02010600030101010101" pitchFamily="2" charset="-122"/>
              </a:rPr>
              <a:t>1.1搭建</a:t>
            </a:r>
            <a:r>
              <a:rPr lang="zh-CN" altLang="en-US" sz="3200" b="1">
                <a:solidFill>
                  <a:srgbClr val="0070C0"/>
                </a:solidFill>
                <a:sym typeface="+mn-ea"/>
              </a:rPr>
              <a:t>汽车车门</a:t>
            </a:r>
            <a:r>
              <a:rPr lang="zh-CN" altLang="en-US" sz="3200" b="1">
                <a:solidFill>
                  <a:srgbClr val="0070C0"/>
                </a:solidFill>
                <a:latin typeface="Arial" panose="020B0604020202020204" pitchFamily="34" charset="0"/>
                <a:ea typeface="宋体" panose="02010600030101010101" pitchFamily="2" charset="-122"/>
              </a:rPr>
              <a:t>激光切割工作站仿真环境</a:t>
            </a:r>
            <a:endParaRPr lang="zh-CN" altLang="en-US" sz="3200" b="1">
              <a:solidFill>
                <a:srgbClr val="0070C0"/>
              </a:solidFill>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flipH="1">
            <a:off x="6882130" y="2534919"/>
            <a:ext cx="5309870" cy="4178300"/>
          </a:xfrm>
          <a:prstGeom prst="ellipse">
            <a:avLst/>
          </a:prstGeom>
        </p:spPr>
      </p:pic>
      <p:sp>
        <p:nvSpPr>
          <p:cNvPr id="14338"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4339" name="图片 3" descr="6b8708cbff3fdcecba2b531040b50f4"/>
          <p:cNvPicPr>
            <a:picLocks noChangeAspect="1"/>
          </p:cNvPicPr>
          <p:nvPr/>
        </p:nvPicPr>
        <p:blipFill>
          <a:blip r:embed="rId3"/>
          <a:stretch>
            <a:fillRect/>
          </a:stretch>
        </p:blipFill>
        <p:spPr>
          <a:xfrm>
            <a:off x="0" y="44450"/>
            <a:ext cx="655638" cy="655638"/>
          </a:xfrm>
          <a:prstGeom prst="rect">
            <a:avLst/>
          </a:prstGeom>
          <a:noFill/>
          <a:ln w="9525">
            <a:noFill/>
          </a:ln>
        </p:spPr>
      </p:pic>
      <p:sp>
        <p:nvSpPr>
          <p:cNvPr id="14340" name="文本框 2"/>
          <p:cNvSpPr txBox="1"/>
          <p:nvPr>
            <p:custDataLst>
              <p:tags r:id="rId4"/>
            </p:custDataLst>
          </p:nvPr>
        </p:nvSpPr>
        <p:spPr>
          <a:xfrm>
            <a:off x="911225" y="1196975"/>
            <a:ext cx="1512888" cy="644525"/>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小结</a:t>
            </a:r>
            <a:r>
              <a:rPr lang="en-US" altLang="zh-CN" sz="3600" b="1" dirty="0">
                <a:solidFill>
                  <a:srgbClr val="0070C0"/>
                </a:solidFill>
                <a:latin typeface="楷体" panose="02010609060101010101" charset="-122"/>
                <a:ea typeface="楷体" panose="02010609060101010101" charset="-122"/>
              </a:rPr>
              <a:t>:</a:t>
            </a:r>
            <a:endParaRPr lang="en-US" altLang="zh-CN" sz="3600" b="1" dirty="0">
              <a:solidFill>
                <a:srgbClr val="0070C0"/>
              </a:solidFill>
              <a:latin typeface="楷体" panose="02010609060101010101" charset="-122"/>
              <a:ea typeface="楷体" panose="02010609060101010101" charset="-122"/>
            </a:endParaRPr>
          </a:p>
        </p:txBody>
      </p:sp>
      <p:sp>
        <p:nvSpPr>
          <p:cNvPr id="14341" name="文本框 2"/>
          <p:cNvSpPr txBox="1"/>
          <p:nvPr/>
        </p:nvSpPr>
        <p:spPr>
          <a:xfrm>
            <a:off x="1200150" y="1841500"/>
            <a:ext cx="6096000" cy="3138488"/>
          </a:xfrm>
          <a:prstGeom prst="rect">
            <a:avLst/>
          </a:prstGeom>
          <a:noFill/>
          <a:ln w="9525">
            <a:noFill/>
          </a:ln>
        </p:spPr>
        <p:txBody>
          <a:bodyPr wrap="square" anchor="t" anchorCtr="0">
            <a:spAutoFit/>
          </a:bodyPr>
          <a:lstStyle/>
          <a:p>
            <a:pPr>
              <a:lnSpc>
                <a:spcPct val="150000"/>
              </a:lnSpc>
            </a:pPr>
            <a:r>
              <a:rPr lang="zh-CN" altLang="en-US" sz="3600" b="1" dirty="0">
                <a:latin typeface="楷体" panose="02010609060101010101" charset="-122"/>
                <a:ea typeface="楷体" panose="02010609060101010101" charset="-122"/>
              </a:rPr>
              <a:t>搭建仿真工作站的一般步骤：</a:t>
            </a:r>
            <a:endParaRPr lang="zh-CN" altLang="en-US" sz="3600" b="1" dirty="0">
              <a:latin typeface="楷体" panose="02010609060101010101" charset="-122"/>
              <a:ea typeface="楷体" panose="02010609060101010101" charset="-122"/>
            </a:endParaRPr>
          </a:p>
          <a:p>
            <a:pPr>
              <a:lnSpc>
                <a:spcPct val="150000"/>
              </a:lnSpc>
            </a:pPr>
            <a:r>
              <a:rPr lang="en-US" altLang="zh-CN" sz="2400" dirty="0">
                <a:latin typeface="楷体" panose="02010609060101010101" charset="-122"/>
                <a:ea typeface="楷体" panose="02010609060101010101" charset="-122"/>
              </a:rPr>
              <a:t>1.</a:t>
            </a:r>
            <a:r>
              <a:rPr lang="zh-CN" altLang="en-US" sz="2400" dirty="0">
                <a:latin typeface="楷体" panose="02010609060101010101" charset="-122"/>
                <a:ea typeface="楷体" panose="02010609060101010101" charset="-122"/>
              </a:rPr>
              <a:t>导入合适的机器人模型；</a:t>
            </a:r>
            <a:endParaRPr lang="zh-CN" altLang="en-US" sz="2400" dirty="0">
              <a:latin typeface="楷体" panose="02010609060101010101" charset="-122"/>
              <a:ea typeface="楷体" panose="02010609060101010101" charset="-122"/>
            </a:endParaRPr>
          </a:p>
          <a:p>
            <a:pPr>
              <a:lnSpc>
                <a:spcPct val="150000"/>
              </a:lnSpc>
            </a:pPr>
            <a:r>
              <a:rPr lang="en-US" altLang="zh-CN" sz="2400" dirty="0">
                <a:latin typeface="楷体" panose="02010609060101010101" charset="-122"/>
                <a:ea typeface="楷体" panose="02010609060101010101" charset="-122"/>
              </a:rPr>
              <a:t>2.</a:t>
            </a:r>
            <a:r>
              <a:rPr lang="zh-CN" altLang="en-US" sz="2400" dirty="0">
                <a:latin typeface="楷体" panose="02010609060101010101" charset="-122"/>
                <a:ea typeface="楷体" panose="02010609060101010101" charset="-122"/>
              </a:rPr>
              <a:t>创建机器人系统；</a:t>
            </a:r>
            <a:endParaRPr lang="zh-CN" altLang="en-US" sz="2400" dirty="0">
              <a:latin typeface="楷体" panose="02010609060101010101" charset="-122"/>
              <a:ea typeface="楷体" panose="02010609060101010101" charset="-122"/>
            </a:endParaRPr>
          </a:p>
          <a:p>
            <a:pPr>
              <a:lnSpc>
                <a:spcPct val="150000"/>
              </a:lnSpc>
            </a:pPr>
            <a:r>
              <a:rPr lang="en-US" altLang="zh-CN" sz="2400" dirty="0">
                <a:latin typeface="楷体" panose="02010609060101010101" charset="-122"/>
                <a:ea typeface="楷体" panose="02010609060101010101" charset="-122"/>
              </a:rPr>
              <a:t>3.</a:t>
            </a:r>
            <a:r>
              <a:rPr lang="zh-CN" altLang="en-US" sz="2400" dirty="0">
                <a:latin typeface="楷体" panose="02010609060101010101" charset="-122"/>
                <a:ea typeface="楷体" panose="02010609060101010101" charset="-122"/>
              </a:rPr>
              <a:t>导入</a:t>
            </a:r>
            <a:r>
              <a:rPr lang="en-US" altLang="zh-CN" sz="2400" dirty="0">
                <a:latin typeface="楷体" panose="02010609060101010101" charset="-122"/>
                <a:ea typeface="楷体" panose="02010609060101010101" charset="-122"/>
              </a:rPr>
              <a:t>CAD solidworks</a:t>
            </a:r>
            <a:r>
              <a:rPr lang="zh-CN" altLang="en-US" sz="2400" dirty="0">
                <a:latin typeface="楷体" panose="02010609060101010101" charset="-122"/>
                <a:ea typeface="楷体" panose="02010609060101010101" charset="-122"/>
              </a:rPr>
              <a:t>等三维模型；</a:t>
            </a:r>
            <a:endParaRPr lang="zh-CN" altLang="en-US" sz="2400" dirty="0">
              <a:latin typeface="楷体" panose="02010609060101010101" charset="-122"/>
              <a:ea typeface="楷体" panose="02010609060101010101" charset="-122"/>
            </a:endParaRPr>
          </a:p>
          <a:p>
            <a:pPr>
              <a:lnSpc>
                <a:spcPct val="150000"/>
              </a:lnSpc>
            </a:pPr>
            <a:r>
              <a:rPr lang="en-US" altLang="zh-CN" sz="2400" dirty="0">
                <a:latin typeface="楷体" panose="02010609060101010101" charset="-122"/>
                <a:ea typeface="楷体" panose="02010609060101010101" charset="-122"/>
              </a:rPr>
              <a:t>4.</a:t>
            </a:r>
            <a:r>
              <a:rPr lang="zh-CN" altLang="en-US" sz="2400" dirty="0">
                <a:latin typeface="楷体" panose="02010609060101010101" charset="-122"/>
                <a:ea typeface="楷体" panose="02010609060101010101" charset="-122"/>
              </a:rPr>
              <a:t>调整各模型位置。</a:t>
            </a:r>
            <a:endParaRPr lang="zh-CN" altLang="en-US" sz="2400" dirty="0">
              <a:latin typeface="楷体" panose="02010609060101010101" charset="-122"/>
              <a:ea typeface="楷体" panose="02010609060101010101" charset="-122"/>
            </a:endParaRPr>
          </a:p>
        </p:txBody>
      </p:sp>
      <p:sp>
        <p:nvSpPr>
          <p:cNvPr id="5" name="流程图: 过程 4"/>
          <p:cNvSpPr/>
          <p:nvPr>
            <p:custDataLst>
              <p:tags r:id="rId5"/>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flipH="1">
            <a:off x="6882130" y="2534919"/>
            <a:ext cx="5309870" cy="4178300"/>
          </a:xfrm>
          <a:prstGeom prst="ellipse">
            <a:avLst/>
          </a:prstGeom>
        </p:spPr>
      </p:pic>
      <p:sp>
        <p:nvSpPr>
          <p:cNvPr id="15362"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5363" name="图片 3" descr="6b8708cbff3fdcecba2b531040b50f4"/>
          <p:cNvPicPr>
            <a:picLocks noChangeAspect="1"/>
          </p:cNvPicPr>
          <p:nvPr/>
        </p:nvPicPr>
        <p:blipFill>
          <a:blip r:embed="rId3"/>
          <a:stretch>
            <a:fillRect/>
          </a:stretch>
        </p:blipFill>
        <p:spPr>
          <a:xfrm>
            <a:off x="0" y="44450"/>
            <a:ext cx="655638" cy="655638"/>
          </a:xfrm>
          <a:prstGeom prst="rect">
            <a:avLst/>
          </a:prstGeom>
          <a:noFill/>
          <a:ln w="9525">
            <a:noFill/>
          </a:ln>
        </p:spPr>
      </p:pic>
      <p:sp>
        <p:nvSpPr>
          <p:cNvPr id="15364" name="文本框 2"/>
          <p:cNvSpPr txBox="1"/>
          <p:nvPr>
            <p:custDataLst>
              <p:tags r:id="rId4"/>
            </p:custDataLst>
          </p:nvPr>
        </p:nvSpPr>
        <p:spPr>
          <a:xfrm>
            <a:off x="911225" y="1196975"/>
            <a:ext cx="1512888" cy="644525"/>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思考：</a:t>
            </a:r>
            <a:endParaRPr lang="zh-CN" altLang="en-US" sz="3600" b="1" dirty="0">
              <a:solidFill>
                <a:srgbClr val="0070C0"/>
              </a:solidFill>
              <a:latin typeface="楷体" panose="02010609060101010101" charset="-122"/>
              <a:ea typeface="楷体" panose="02010609060101010101" charset="-122"/>
            </a:endParaRPr>
          </a:p>
        </p:txBody>
      </p:sp>
      <p:sp>
        <p:nvSpPr>
          <p:cNvPr id="15365" name="文本框 2"/>
          <p:cNvSpPr txBox="1"/>
          <p:nvPr/>
        </p:nvSpPr>
        <p:spPr>
          <a:xfrm>
            <a:off x="1790700" y="1806575"/>
            <a:ext cx="5257800" cy="460375"/>
          </a:xfrm>
          <a:prstGeom prst="rect">
            <a:avLst/>
          </a:prstGeom>
          <a:noFill/>
          <a:ln w="9525">
            <a:noFill/>
          </a:ln>
        </p:spPr>
        <p:txBody>
          <a:bodyPr wrap="square" anchor="t" anchorCtr="0">
            <a:spAutoFit/>
          </a:bodyPr>
          <a:lstStyle/>
          <a:p>
            <a:r>
              <a:rPr lang="en-US" altLang="zh-CN" sz="2400">
                <a:latin typeface="楷体" panose="02010609060101010101" charset="-122"/>
                <a:ea typeface="楷体" panose="02010609060101010101" charset="-122"/>
              </a:rPr>
              <a:t>1.</a:t>
            </a:r>
            <a:r>
              <a:rPr lang="zh-CN" altLang="en-US" sz="2400">
                <a:latin typeface="楷体" panose="02010609060101010101" charset="-122"/>
                <a:ea typeface="楷体" panose="02010609060101010101" charset="-122"/>
              </a:rPr>
              <a:t>创建机器人系统需要注意哪些问题？</a:t>
            </a:r>
            <a:endParaRPr lang="zh-CN" altLang="en-US" sz="2400">
              <a:latin typeface="楷体" panose="02010609060101010101" charset="-122"/>
              <a:ea typeface="楷体" panose="02010609060101010101" charset="-122"/>
            </a:endParaRPr>
          </a:p>
        </p:txBody>
      </p:sp>
      <p:sp>
        <p:nvSpPr>
          <p:cNvPr id="15366" name="文本框 3"/>
          <p:cNvSpPr txBox="1"/>
          <p:nvPr>
            <p:custDataLst>
              <p:tags r:id="rId5"/>
            </p:custDataLst>
          </p:nvPr>
        </p:nvSpPr>
        <p:spPr>
          <a:xfrm>
            <a:off x="1847850" y="2420938"/>
            <a:ext cx="5897563" cy="460375"/>
          </a:xfrm>
          <a:prstGeom prst="rect">
            <a:avLst/>
          </a:prstGeom>
          <a:noFill/>
          <a:ln w="9525">
            <a:noFill/>
          </a:ln>
        </p:spPr>
        <p:txBody>
          <a:bodyPr wrap="square" anchor="t" anchorCtr="0">
            <a:spAutoFit/>
          </a:bodyPr>
          <a:lstStyle/>
          <a:p>
            <a:r>
              <a:rPr lang="en-US" altLang="zh-CN" sz="2400">
                <a:latin typeface="楷体" panose="02010609060101010101" charset="-122"/>
                <a:ea typeface="楷体" panose="02010609060101010101" charset="-122"/>
              </a:rPr>
              <a:t>2.</a:t>
            </a:r>
            <a:r>
              <a:rPr lang="zh-CN" altLang="en-US" sz="2400">
                <a:latin typeface="楷体" panose="02010609060101010101" charset="-122"/>
                <a:ea typeface="楷体" panose="02010609060101010101" charset="-122"/>
              </a:rPr>
              <a:t>机器人工作站可以支持哪些模型的导入？</a:t>
            </a:r>
            <a:endParaRPr lang="zh-CN" altLang="en-US" sz="2400">
              <a:latin typeface="楷体" panose="02010609060101010101" charset="-122"/>
              <a:ea typeface="楷体" panose="02010609060101010101" charset="-122"/>
            </a:endParaRPr>
          </a:p>
        </p:txBody>
      </p:sp>
      <p:sp>
        <p:nvSpPr>
          <p:cNvPr id="5" name="流程图: 过程 4"/>
          <p:cNvSpPr/>
          <p:nvPr>
            <p:custDataLst>
              <p:tags r:id="rId6"/>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6387" name="图片 3" descr="6b8708cbff3fdcecba2b531040b50f4"/>
          <p:cNvPicPr>
            <a:picLocks noChangeAspect="1"/>
          </p:cNvPicPr>
          <p:nvPr>
            <p:custDataLst>
              <p:tags r:id="rId1"/>
            </p:custDataLst>
          </p:nvPr>
        </p:nvPicPr>
        <p:blipFill>
          <a:blip r:embed="rId2"/>
          <a:stretch>
            <a:fillRect/>
          </a:stretch>
        </p:blipFill>
        <p:spPr>
          <a:xfrm>
            <a:off x="0" y="44450"/>
            <a:ext cx="655638" cy="655638"/>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flipH="1">
            <a:off x="6882130" y="2534919"/>
            <a:ext cx="5309870" cy="4178300"/>
          </a:xfrm>
          <a:prstGeom prst="ellipse">
            <a:avLst/>
          </a:prstGeom>
        </p:spPr>
      </p:pic>
      <p:sp>
        <p:nvSpPr>
          <p:cNvPr id="5" name="流程图: 过程 4"/>
          <p:cNvSpPr/>
          <p:nvPr>
            <p:custDataLst>
              <p:tags r:id="rId5"/>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 name="椭圆 2"/>
          <p:cNvSpPr/>
          <p:nvPr/>
        </p:nvSpPr>
        <p:spPr>
          <a:xfrm>
            <a:off x="191960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谢</a:t>
            </a:r>
            <a:endParaRPr lang="zh-CN" altLang="en-US" sz="7200" b="1">
              <a:solidFill>
                <a:srgbClr val="0070C0"/>
              </a:solidFill>
            </a:endParaRPr>
          </a:p>
        </p:txBody>
      </p:sp>
      <p:sp>
        <p:nvSpPr>
          <p:cNvPr id="4" name="椭圆 3"/>
          <p:cNvSpPr/>
          <p:nvPr>
            <p:custDataLst>
              <p:tags r:id="rId6"/>
            </p:custDataLst>
          </p:nvPr>
        </p:nvSpPr>
        <p:spPr>
          <a:xfrm>
            <a:off x="350456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谢</a:t>
            </a:r>
            <a:endParaRPr lang="zh-CN" altLang="en-US" sz="7200" b="1">
              <a:solidFill>
                <a:srgbClr val="0070C0"/>
              </a:solidFill>
            </a:endParaRPr>
          </a:p>
        </p:txBody>
      </p:sp>
      <p:sp>
        <p:nvSpPr>
          <p:cNvPr id="6" name="椭圆 5"/>
          <p:cNvSpPr/>
          <p:nvPr>
            <p:custDataLst>
              <p:tags r:id="rId7"/>
            </p:custDataLst>
          </p:nvPr>
        </p:nvSpPr>
        <p:spPr>
          <a:xfrm>
            <a:off x="508952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观</a:t>
            </a:r>
            <a:endParaRPr lang="zh-CN" altLang="en-US" sz="7200" b="1">
              <a:solidFill>
                <a:srgbClr val="0070C0"/>
              </a:solidFill>
            </a:endParaRPr>
          </a:p>
        </p:txBody>
      </p:sp>
      <p:sp>
        <p:nvSpPr>
          <p:cNvPr id="7" name="椭圆 6"/>
          <p:cNvSpPr/>
          <p:nvPr>
            <p:custDataLst>
              <p:tags r:id="rId8"/>
            </p:custDataLst>
          </p:nvPr>
        </p:nvSpPr>
        <p:spPr>
          <a:xfrm>
            <a:off x="667448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赏</a:t>
            </a:r>
            <a:endParaRPr lang="zh-CN" altLang="en-US" sz="7200" b="1">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6146"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6147" name="文本框 2"/>
          <p:cNvSpPr txBox="1"/>
          <p:nvPr/>
        </p:nvSpPr>
        <p:spPr>
          <a:xfrm>
            <a:off x="5519738" y="2636838"/>
            <a:ext cx="1890712" cy="522287"/>
          </a:xfrm>
          <a:prstGeom prst="rect">
            <a:avLst/>
          </a:prstGeom>
          <a:noFill/>
          <a:ln w="9525">
            <a:noFill/>
          </a:ln>
        </p:spPr>
        <p:txBody>
          <a:bodyPr wrap="square" anchor="t" anchorCtr="0">
            <a:spAutoFit/>
          </a:bodyPr>
          <a:lstStyle/>
          <a:p>
            <a:r>
              <a:rPr lang="zh-CN" altLang="en-US" sz="2800" b="1">
                <a:solidFill>
                  <a:srgbClr val="0070C0"/>
                </a:solidFill>
                <a:latin typeface="Arial" panose="020B0604020202020204" pitchFamily="34" charset="0"/>
                <a:ea typeface="宋体" panose="02010600030101010101" pitchFamily="2" charset="-122"/>
              </a:rPr>
              <a:t>任务概述</a:t>
            </a:r>
            <a:endParaRPr lang="zh-CN" altLang="en-US" sz="2800" b="1">
              <a:solidFill>
                <a:srgbClr val="0070C0"/>
              </a:solidFill>
              <a:latin typeface="Arial" panose="020B0604020202020204" pitchFamily="34" charset="0"/>
              <a:ea typeface="宋体" panose="02010600030101010101" pitchFamily="2" charset="-122"/>
            </a:endParaRPr>
          </a:p>
        </p:txBody>
      </p:sp>
      <p:sp>
        <p:nvSpPr>
          <p:cNvPr id="3" name="圆角矩形 2"/>
          <p:cNvSpPr/>
          <p:nvPr/>
        </p:nvSpPr>
        <p:spPr>
          <a:xfrm>
            <a:off x="1558925" y="3213100"/>
            <a:ext cx="10009188" cy="2571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indent="457200" algn="l" fontAlgn="base">
              <a:lnSpc>
                <a:spcPct val="150000"/>
              </a:lnSpc>
            </a:pPr>
            <a:r>
              <a:rPr lang="zh-CN" altLang="en-US" sz="2400" strike="noStrike" noProof="1">
                <a:latin typeface="华文楷体" panose="02010600040101010101" charset="-122"/>
                <a:ea typeface="华文楷体" panose="02010600040101010101" charset="-122"/>
              </a:rPr>
              <a:t>某系统集成商为一汽车零部件制造企业提供了一套工业机械激光切割工作站项目方案，现需对项目方案的可行性进行验证，项目负责人向仿真技术员下达可验证任务要求，仿真技术员根据客户要求在两天内利用仿真软件</a:t>
            </a:r>
            <a:r>
              <a:rPr lang="zh-CN" altLang="en-US" sz="2400" b="1" strike="noStrike" noProof="1">
                <a:solidFill>
                  <a:srgbClr val="FF0000"/>
                </a:solidFill>
                <a:latin typeface="华文楷体" panose="02010600040101010101" charset="-122"/>
                <a:ea typeface="华文楷体" panose="02010600040101010101" charset="-122"/>
              </a:rPr>
              <a:t>完成虚拟仿真环境布局</a:t>
            </a:r>
            <a:r>
              <a:rPr lang="zh-CN" altLang="en-US" sz="2400" strike="noStrike" noProof="1">
                <a:latin typeface="华文楷体" panose="02010600040101010101" charset="-122"/>
                <a:ea typeface="华文楷体" panose="02010600040101010101" charset="-122"/>
              </a:rPr>
              <a:t>，要求与真实环境一致。</a:t>
            </a:r>
            <a:endParaRPr lang="zh-CN" altLang="en-US" sz="2400" strike="noStrike" noProof="1">
              <a:latin typeface="华文楷体" panose="02010600040101010101" charset="-122"/>
              <a:ea typeface="华文楷体" panose="02010600040101010101" charset="-122"/>
            </a:endParaRPr>
          </a:p>
        </p:txBody>
      </p:sp>
      <p:sp>
        <p:nvSpPr>
          <p:cNvPr id="6149" name="文本框 3"/>
          <p:cNvSpPr txBox="1"/>
          <p:nvPr/>
        </p:nvSpPr>
        <p:spPr>
          <a:xfrm>
            <a:off x="1513840" y="1268730"/>
            <a:ext cx="10175875" cy="706755"/>
          </a:xfrm>
          <a:prstGeom prst="rect">
            <a:avLst/>
          </a:prstGeom>
          <a:noFill/>
          <a:ln w="9525">
            <a:noFill/>
          </a:ln>
        </p:spPr>
        <p:txBody>
          <a:bodyPr wrap="square" anchor="t" anchorCtr="0">
            <a:spAutoFit/>
          </a:bodyPr>
          <a:lstStyle/>
          <a:p>
            <a:r>
              <a:rPr lang="zh-CN" altLang="en-US" sz="4000" b="1">
                <a:solidFill>
                  <a:srgbClr val="0070C0"/>
                </a:solidFill>
                <a:latin typeface="Arial" panose="020B0604020202020204" pitchFamily="34" charset="0"/>
                <a:ea typeface="宋体" panose="02010600030101010101" pitchFamily="2" charset="-122"/>
              </a:rPr>
              <a:t>1.1搭建</a:t>
            </a:r>
            <a:r>
              <a:rPr lang="zh-CN" altLang="en-US" sz="4000" b="1">
                <a:solidFill>
                  <a:srgbClr val="0070C0"/>
                </a:solidFill>
                <a:sym typeface="+mn-ea"/>
              </a:rPr>
              <a:t>汽车车门</a:t>
            </a:r>
            <a:r>
              <a:rPr lang="zh-CN" altLang="en-US" sz="4000" b="1">
                <a:solidFill>
                  <a:srgbClr val="0070C0"/>
                </a:solidFill>
                <a:latin typeface="Arial" panose="020B0604020202020204" pitchFamily="34" charset="0"/>
                <a:ea typeface="宋体" panose="02010600030101010101" pitchFamily="2" charset="-122"/>
              </a:rPr>
              <a:t>激光切割工作站仿真环境</a:t>
            </a:r>
            <a:endParaRPr lang="zh-CN" altLang="en-US" sz="4000" b="1">
              <a:solidFill>
                <a:srgbClr val="0070C0"/>
              </a:solidFill>
              <a:latin typeface="Arial" panose="020B0604020202020204" pitchFamily="34" charset="0"/>
              <a:ea typeface="宋体" panose="02010600030101010101" pitchFamily="2" charset="-122"/>
            </a:endParaRPr>
          </a:p>
        </p:txBody>
      </p:sp>
      <p:sp>
        <p:nvSpPr>
          <p:cNvPr id="5" name="流程图: 过程 4"/>
          <p:cNvSpPr/>
          <p:nvPr>
            <p:custDataLst>
              <p:tags r:id="rId2"/>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7170"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7173" name="文本框 1"/>
          <p:cNvSpPr txBox="1"/>
          <p:nvPr/>
        </p:nvSpPr>
        <p:spPr>
          <a:xfrm>
            <a:off x="1559560" y="2781300"/>
            <a:ext cx="6083300" cy="1200150"/>
          </a:xfrm>
          <a:prstGeom prst="rect">
            <a:avLst/>
          </a:prstGeom>
          <a:noFill/>
          <a:ln w="9525">
            <a:noFill/>
          </a:ln>
        </p:spPr>
        <p:txBody>
          <a:bodyPr wrap="square" anchor="t" anchorCtr="0">
            <a:spAutoFit/>
          </a:bodyPr>
          <a:lstStyle/>
          <a:p>
            <a:pPr>
              <a:lnSpc>
                <a:spcPct val="150000"/>
              </a:lnSpc>
            </a:pPr>
            <a:r>
              <a:rPr lang="en-US" altLang="zh-CN" sz="2400">
                <a:latin typeface="华文楷体" panose="02010600040101010101" charset="-122"/>
                <a:ea typeface="华文楷体" panose="02010600040101010101" charset="-122"/>
              </a:rPr>
              <a:t>1.</a:t>
            </a:r>
            <a:r>
              <a:rPr lang="zh-CN" altLang="en-US" sz="2400">
                <a:latin typeface="华文楷体" panose="02010600040101010101" charset="-122"/>
                <a:ea typeface="华文楷体" panose="02010600040101010101" charset="-122"/>
              </a:rPr>
              <a:t>会创建一个机器人仿真系统；</a:t>
            </a:r>
            <a:endParaRPr lang="zh-CN" altLang="en-US" sz="2400">
              <a:latin typeface="华文楷体" panose="02010600040101010101" charset="-122"/>
              <a:ea typeface="华文楷体" panose="02010600040101010101" charset="-122"/>
            </a:endParaRPr>
          </a:p>
          <a:p>
            <a:pPr>
              <a:lnSpc>
                <a:spcPct val="150000"/>
              </a:lnSpc>
            </a:pPr>
            <a:r>
              <a:rPr lang="en-US" altLang="zh-CN" sz="2400">
                <a:latin typeface="华文楷体" panose="02010600040101010101" charset="-122"/>
                <a:ea typeface="华文楷体" panose="02010600040101010101" charset="-122"/>
              </a:rPr>
              <a:t>2.</a:t>
            </a:r>
            <a:r>
              <a:rPr lang="zh-CN" altLang="en-US" sz="2400">
                <a:latin typeface="华文楷体" panose="02010600040101010101" charset="-122"/>
                <a:ea typeface="华文楷体" panose="02010600040101010101" charset="-122"/>
              </a:rPr>
              <a:t>能根据任务要求完成模型导入和环境布局；</a:t>
            </a:r>
            <a:endParaRPr lang="zh-CN" altLang="en-US" sz="2400">
              <a:latin typeface="华文楷体" panose="02010600040101010101" charset="-122"/>
              <a:ea typeface="华文楷体" panose="02010600040101010101" charset="-122"/>
            </a:endParaRPr>
          </a:p>
        </p:txBody>
      </p:sp>
      <p:sp>
        <p:nvSpPr>
          <p:cNvPr id="5" name="流程图: 过程 4"/>
          <p:cNvSpPr/>
          <p:nvPr>
            <p:custDataLst>
              <p:tags r:id="rId2"/>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8" name="文本框 2"/>
          <p:cNvSpPr txBox="1"/>
          <p:nvPr>
            <p:custDataLst>
              <p:tags r:id="rId3"/>
            </p:custDataLst>
          </p:nvPr>
        </p:nvSpPr>
        <p:spPr>
          <a:xfrm>
            <a:off x="1422415" y="2300957"/>
            <a:ext cx="7368216" cy="522408"/>
          </a:xfrm>
          <a:prstGeom prst="rect">
            <a:avLst/>
          </a:prstGeom>
          <a:noFill/>
          <a:ln w="9525">
            <a:noFill/>
          </a:ln>
        </p:spPr>
        <p:txBody>
          <a:bodyPr wrap="square" anchor="t" anchorCtr="0">
            <a:spAutoFit/>
          </a:bodyPr>
          <a:lstStyle/>
          <a:p>
            <a:r>
              <a:rPr lang="zh-CN" altLang="en-US" sz="2800" b="1" dirty="0">
                <a:solidFill>
                  <a:srgbClr val="0070C0"/>
                </a:solidFill>
                <a:latin typeface="Arial" panose="020B0604020202020204" pitchFamily="34" charset="0"/>
                <a:ea typeface="宋体" panose="02010600030101010101" pitchFamily="2" charset="-122"/>
              </a:rPr>
              <a:t>学习目标：</a:t>
            </a:r>
            <a:endParaRPr lang="zh-CN" altLang="en-US" sz="2800" b="1" dirty="0">
              <a:solidFill>
                <a:srgbClr val="0070C0"/>
              </a:solidFill>
              <a:latin typeface="Arial" panose="020B0604020202020204" pitchFamily="34" charset="0"/>
              <a:ea typeface="宋体" panose="02010600030101010101" pitchFamily="2" charset="-122"/>
            </a:endParaRPr>
          </a:p>
        </p:txBody>
      </p:sp>
      <p:sp>
        <p:nvSpPr>
          <p:cNvPr id="6149" name="文本框 3"/>
          <p:cNvSpPr txBox="1"/>
          <p:nvPr>
            <p:custDataLst>
              <p:tags r:id="rId4"/>
            </p:custDataLst>
          </p:nvPr>
        </p:nvSpPr>
        <p:spPr>
          <a:xfrm>
            <a:off x="1513840" y="1268730"/>
            <a:ext cx="10175875" cy="706755"/>
          </a:xfrm>
          <a:prstGeom prst="rect">
            <a:avLst/>
          </a:prstGeom>
          <a:noFill/>
          <a:ln w="9525">
            <a:noFill/>
          </a:ln>
        </p:spPr>
        <p:txBody>
          <a:bodyPr wrap="square" anchor="t" anchorCtr="0">
            <a:spAutoFit/>
          </a:bodyPr>
          <a:p>
            <a:r>
              <a:rPr lang="zh-CN" altLang="en-US" sz="4000" b="1">
                <a:solidFill>
                  <a:srgbClr val="0070C0"/>
                </a:solidFill>
                <a:latin typeface="Arial" panose="020B0604020202020204" pitchFamily="34" charset="0"/>
                <a:ea typeface="宋体" panose="02010600030101010101" pitchFamily="2" charset="-122"/>
              </a:rPr>
              <a:t>1.1搭建</a:t>
            </a:r>
            <a:r>
              <a:rPr lang="zh-CN" altLang="en-US" sz="4000" b="1">
                <a:solidFill>
                  <a:srgbClr val="0070C0"/>
                </a:solidFill>
                <a:sym typeface="+mn-ea"/>
              </a:rPr>
              <a:t>汽车车门</a:t>
            </a:r>
            <a:r>
              <a:rPr lang="zh-CN" altLang="en-US" sz="4000" b="1">
                <a:solidFill>
                  <a:srgbClr val="0070C0"/>
                </a:solidFill>
                <a:latin typeface="Arial" panose="020B0604020202020204" pitchFamily="34" charset="0"/>
                <a:ea typeface="宋体" panose="02010600030101010101" pitchFamily="2" charset="-122"/>
              </a:rPr>
              <a:t>激光切割工作站仿真环境</a:t>
            </a:r>
            <a:endParaRPr lang="zh-CN" altLang="en-US" sz="4000" b="1">
              <a:solidFill>
                <a:srgbClr val="0070C0"/>
              </a:solidFill>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8195" name="文本框 2"/>
          <p:cNvSpPr txBox="1"/>
          <p:nvPr>
            <p:custDataLst>
              <p:tags r:id="rId2"/>
            </p:custDataLst>
          </p:nvPr>
        </p:nvSpPr>
        <p:spPr>
          <a:xfrm>
            <a:off x="600075" y="836930"/>
            <a:ext cx="8221980"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一、汽车车门</a:t>
            </a:r>
            <a:r>
              <a:rPr lang="zh-CN" altLang="en-US" sz="3600" b="1" dirty="0">
                <a:solidFill>
                  <a:srgbClr val="0070C0"/>
                </a:solidFill>
                <a:latin typeface="楷体" panose="02010609060101010101" charset="-122"/>
                <a:ea typeface="楷体" panose="02010609060101010101" charset="-122"/>
                <a:sym typeface="+mn-ea"/>
              </a:rPr>
              <a:t>激光</a:t>
            </a:r>
            <a:r>
              <a:rPr lang="zh-CN" altLang="en-US" sz="3600" b="1" dirty="0">
                <a:solidFill>
                  <a:srgbClr val="0070C0"/>
                </a:solidFill>
                <a:latin typeface="楷体" panose="02010609060101010101" charset="-122"/>
                <a:ea typeface="楷体" panose="02010609060101010101" charset="-122"/>
              </a:rPr>
              <a:t>切割整体布局图</a:t>
            </a:r>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6" name="文本框 5"/>
          <p:cNvSpPr txBox="1"/>
          <p:nvPr>
            <p:custDataLst>
              <p:tags r:id="rId4"/>
            </p:custDataLst>
          </p:nvPr>
        </p:nvSpPr>
        <p:spPr>
          <a:xfrm>
            <a:off x="1487805" y="1917065"/>
            <a:ext cx="2426335" cy="4125595"/>
          </a:xfrm>
          <a:prstGeom prst="rect">
            <a:avLst/>
          </a:prstGeom>
          <a:noFill/>
          <a:ln w="28575" cmpd="sng">
            <a:noFill/>
            <a:prstDash val="solid"/>
          </a:ln>
          <a:extLst>
            <a:ext uri="{909E8E84-426E-40DD-AFC4-6F175D3DCCD1}">
              <a14:hiddenFill xmlns:a14="http://schemas.microsoft.com/office/drawing/2010/main">
                <a:gradFill>
                  <a:gsLst>
                    <a:gs pos="0">
                      <a:srgbClr val="92D050"/>
                    </a:gs>
                    <a:gs pos="100000">
                      <a:srgbClr val="838309"/>
                    </a:gs>
                  </a:gsLst>
                  <a:lin ang="5400000" scaled="0"/>
                </a:gradFill>
              </a14:hiddenFill>
            </a:ext>
          </a:extLst>
        </p:spPr>
        <p:txBody>
          <a:bodyPr wrap="square" rtlCol="0">
            <a:noAutofit/>
          </a:bodyPr>
          <a:lstStyle/>
          <a:p>
            <a:pPr>
              <a:lnSpc>
                <a:spcPct val="150000"/>
              </a:lnSpc>
            </a:pPr>
            <a:r>
              <a:rPr lang="en-US"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1.</a:t>
            </a:r>
            <a:r>
              <a:rPr lang="zh-CN" altLang="en-US"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机器人本体</a:t>
            </a:r>
            <a:endParaRPr lang="zh-CN" altLang="en-US"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a:lnSpc>
                <a:spcPct val="150000"/>
              </a:lnSpc>
            </a:pPr>
            <a:r>
              <a:rPr lang="en-US" altLang="zh-CN"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2.</a:t>
            </a:r>
            <a:r>
              <a:rPr lang="zh-CN" altLang="en-US"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激光喷头</a:t>
            </a:r>
            <a:endParaRPr lang="zh-CN" altLang="en-US"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a:lnSpc>
                <a:spcPct val="150000"/>
              </a:lnSpc>
            </a:pPr>
            <a:r>
              <a:rPr lang="en-US" altLang="zh-CN"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3.</a:t>
            </a:r>
            <a:r>
              <a:rPr lang="zh-CN" altLang="en-US"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车门</a:t>
            </a:r>
            <a:endParaRPr lang="zh-CN" altLang="en-US"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a:lnSpc>
                <a:spcPct val="150000"/>
              </a:lnSpc>
            </a:pPr>
            <a:r>
              <a:rPr lang="en-US" altLang="zh-CN"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4.</a:t>
            </a:r>
            <a:r>
              <a:rPr lang="zh-CN" altLang="en-US"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工作台</a:t>
            </a:r>
            <a:endParaRPr lang="zh-CN" altLang="en-US"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a:lnSpc>
                <a:spcPct val="150000"/>
              </a:lnSpc>
            </a:pPr>
            <a:r>
              <a:rPr lang="en-US" altLang="zh-CN"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5.</a:t>
            </a:r>
            <a:r>
              <a:rPr lang="zh-CN" altLang="en-US" sz="240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机器人控制柜</a:t>
            </a:r>
            <a:endParaRPr lang="zh-CN" altLang="en-US"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a:lnSpc>
                <a:spcPct val="150000"/>
              </a:lnSpc>
            </a:pPr>
            <a:r>
              <a:rPr lang="en-US" altLang="zh-CN"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6.</a:t>
            </a:r>
            <a:r>
              <a:rPr lang="zh-CN" altLang="en-US"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示教器</a:t>
            </a:r>
            <a:endParaRPr lang="zh-CN" altLang="en-US"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a:lnSpc>
                <a:spcPct val="150000"/>
              </a:lnSpc>
            </a:pPr>
            <a:r>
              <a:rPr lang="en-US" altLang="zh-CN"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7.</a:t>
            </a:r>
            <a:r>
              <a:rPr lang="zh-CN" altLang="en-US"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防护栏</a:t>
            </a:r>
            <a:endParaRPr lang="zh-CN" altLang="en-US" sz="2400"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pic>
        <p:nvPicPr>
          <p:cNvPr id="478" name="图片 95"/>
          <p:cNvPicPr>
            <a:picLocks noChangeAspect="1"/>
          </p:cNvPicPr>
          <p:nvPr>
            <p:custDataLst>
              <p:tags r:id="rId5"/>
            </p:custDataLst>
          </p:nvPr>
        </p:nvPicPr>
        <p:blipFill>
          <a:blip r:embed="rId6"/>
          <a:stretch>
            <a:fillRect/>
          </a:stretch>
        </p:blipFill>
        <p:spPr>
          <a:xfrm>
            <a:off x="4368165" y="1701165"/>
            <a:ext cx="6025515" cy="46583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9218"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9219" name="文本框 2"/>
          <p:cNvSpPr txBox="1"/>
          <p:nvPr>
            <p:custDataLst>
              <p:tags r:id="rId2"/>
            </p:custDataLst>
          </p:nvPr>
        </p:nvSpPr>
        <p:spPr>
          <a:xfrm>
            <a:off x="600075" y="836613"/>
            <a:ext cx="6321425" cy="646112"/>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二、搭建激光工作站仿真环境</a:t>
            </a:r>
            <a:endParaRPr lang="zh-CN" altLang="en-US" sz="3600" b="1" dirty="0">
              <a:solidFill>
                <a:srgbClr val="0070C0"/>
              </a:solidFill>
              <a:latin typeface="楷体" panose="02010609060101010101" charset="-122"/>
              <a:ea typeface="楷体" panose="02010609060101010101" charset="-122"/>
            </a:endParaRPr>
          </a:p>
        </p:txBody>
      </p:sp>
      <p:sp>
        <p:nvSpPr>
          <p:cNvPr id="9220" name="文本框 1"/>
          <p:cNvSpPr txBox="1"/>
          <p:nvPr>
            <p:custDataLst>
              <p:tags r:id="rId3"/>
            </p:custDataLst>
          </p:nvPr>
        </p:nvSpPr>
        <p:spPr>
          <a:xfrm>
            <a:off x="727075" y="1674813"/>
            <a:ext cx="4175125" cy="460375"/>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1.</a:t>
            </a:r>
            <a:r>
              <a:rPr lang="zh-CN" altLang="en-US" sz="2400" b="1" dirty="0">
                <a:latin typeface="楷体" panose="02010609060101010101" charset="-122"/>
                <a:ea typeface="楷体" panose="02010609060101010101" charset="-122"/>
              </a:rPr>
              <a:t>导入</a:t>
            </a:r>
            <a:r>
              <a:rPr lang="en-US" altLang="zh-CN" sz="2400" b="1" dirty="0">
                <a:latin typeface="楷体" panose="02010609060101010101" charset="-122"/>
                <a:ea typeface="楷体" panose="02010609060101010101" charset="-122"/>
              </a:rPr>
              <a:t>IRB4600</a:t>
            </a:r>
            <a:r>
              <a:rPr lang="zh-CN" altLang="en-US" sz="2400" b="1" dirty="0">
                <a:latin typeface="楷体" panose="02010609060101010101" charset="-122"/>
                <a:ea typeface="楷体" panose="02010609060101010101" charset="-122"/>
              </a:rPr>
              <a:t>机器人本体；</a:t>
            </a:r>
            <a:endParaRPr lang="zh-CN" altLang="en-US" sz="2400" b="1" dirty="0">
              <a:latin typeface="楷体" panose="02010609060101010101" charset="-122"/>
              <a:ea typeface="楷体" panose="02010609060101010101" charset="-122"/>
            </a:endParaRPr>
          </a:p>
        </p:txBody>
      </p:sp>
      <p:sp>
        <p:nvSpPr>
          <p:cNvPr id="5" name="流程图: 过程 4"/>
          <p:cNvSpPr/>
          <p:nvPr>
            <p:custDataLst>
              <p:tags r:id="rId4"/>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2" name="图片 1"/>
          <p:cNvPicPr>
            <a:picLocks noChangeAspect="1"/>
          </p:cNvPicPr>
          <p:nvPr>
            <p:custDataLst>
              <p:tags r:id="rId5"/>
            </p:custDataLst>
          </p:nvPr>
        </p:nvPicPr>
        <p:blipFill>
          <a:blip r:embed="rId6"/>
          <a:stretch>
            <a:fillRect/>
          </a:stretch>
        </p:blipFill>
        <p:spPr>
          <a:xfrm>
            <a:off x="1343660" y="2421255"/>
            <a:ext cx="4624705" cy="3476625"/>
          </a:xfrm>
          <a:prstGeom prst="rect">
            <a:avLst/>
          </a:prstGeom>
        </p:spPr>
      </p:pic>
      <p:pic>
        <p:nvPicPr>
          <p:cNvPr id="3" name="图片 2"/>
          <p:cNvPicPr>
            <a:picLocks noChangeAspect="1"/>
          </p:cNvPicPr>
          <p:nvPr>
            <p:custDataLst>
              <p:tags r:id="rId7"/>
            </p:custDataLst>
          </p:nvPr>
        </p:nvPicPr>
        <p:blipFill>
          <a:blip r:embed="rId8"/>
          <a:stretch>
            <a:fillRect/>
          </a:stretch>
        </p:blipFill>
        <p:spPr>
          <a:xfrm>
            <a:off x="6168390" y="2421255"/>
            <a:ext cx="4288155" cy="34728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0242"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0243" name="文本框 2"/>
          <p:cNvSpPr txBox="1"/>
          <p:nvPr>
            <p:custDataLst>
              <p:tags r:id="rId2"/>
            </p:custDataLst>
          </p:nvPr>
        </p:nvSpPr>
        <p:spPr>
          <a:xfrm>
            <a:off x="600075" y="836613"/>
            <a:ext cx="6321425" cy="646112"/>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二、搭建激光工作站仿真环境</a:t>
            </a:r>
            <a:endParaRPr lang="zh-CN" altLang="en-US" sz="3600" b="1" dirty="0">
              <a:solidFill>
                <a:srgbClr val="0070C0"/>
              </a:solidFill>
              <a:latin typeface="楷体" panose="02010609060101010101" charset="-122"/>
              <a:ea typeface="楷体" panose="02010609060101010101" charset="-122"/>
            </a:endParaRPr>
          </a:p>
        </p:txBody>
      </p:sp>
      <p:sp>
        <p:nvSpPr>
          <p:cNvPr id="10244" name="文本框 1"/>
          <p:cNvSpPr txBox="1"/>
          <p:nvPr>
            <p:custDataLst>
              <p:tags r:id="rId3"/>
            </p:custDataLst>
          </p:nvPr>
        </p:nvSpPr>
        <p:spPr>
          <a:xfrm>
            <a:off x="727075" y="1674813"/>
            <a:ext cx="4175125" cy="460375"/>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1.</a:t>
            </a:r>
            <a:r>
              <a:rPr lang="zh-CN" altLang="en-US" sz="2400" dirty="0">
                <a:latin typeface="楷体" panose="02010609060101010101" charset="-122"/>
                <a:ea typeface="楷体" panose="02010609060101010101" charset="-122"/>
              </a:rPr>
              <a:t>导入</a:t>
            </a:r>
            <a:r>
              <a:rPr lang="en-US" altLang="zh-CN" sz="2400" dirty="0">
                <a:latin typeface="楷体" panose="02010609060101010101" charset="-122"/>
                <a:ea typeface="楷体" panose="02010609060101010101" charset="-122"/>
              </a:rPr>
              <a:t>IRB4600</a:t>
            </a:r>
            <a:r>
              <a:rPr lang="zh-CN" altLang="en-US" sz="2400" dirty="0">
                <a:latin typeface="楷体" panose="02010609060101010101" charset="-122"/>
                <a:ea typeface="楷体" panose="02010609060101010101" charset="-122"/>
              </a:rPr>
              <a:t>机器人本体；</a:t>
            </a:r>
            <a:endParaRPr lang="zh-CN" altLang="en-US" sz="2400" dirty="0">
              <a:latin typeface="楷体" panose="02010609060101010101" charset="-122"/>
              <a:ea typeface="楷体" panose="02010609060101010101" charset="-122"/>
            </a:endParaRPr>
          </a:p>
        </p:txBody>
      </p:sp>
      <p:sp>
        <p:nvSpPr>
          <p:cNvPr id="10245" name="文本框 3"/>
          <p:cNvSpPr txBox="1"/>
          <p:nvPr>
            <p:custDataLst>
              <p:tags r:id="rId4"/>
            </p:custDataLst>
          </p:nvPr>
        </p:nvSpPr>
        <p:spPr>
          <a:xfrm>
            <a:off x="727075" y="2305050"/>
            <a:ext cx="4175125" cy="460375"/>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2.</a:t>
            </a:r>
            <a:r>
              <a:rPr lang="zh-CN" altLang="en-US" sz="2400" b="1" dirty="0">
                <a:latin typeface="楷体" panose="02010609060101010101" charset="-122"/>
                <a:ea typeface="楷体" panose="02010609060101010101" charset="-122"/>
              </a:rPr>
              <a:t>从布局创建系统；</a:t>
            </a:r>
            <a:endParaRPr lang="zh-CN" altLang="en-US" sz="2400" b="1" dirty="0">
              <a:latin typeface="楷体" panose="02010609060101010101" charset="-122"/>
              <a:ea typeface="楷体" panose="02010609060101010101" charset="-122"/>
            </a:endParaRPr>
          </a:p>
        </p:txBody>
      </p:sp>
      <p:pic>
        <p:nvPicPr>
          <p:cNvPr id="10246" name="图片 6"/>
          <p:cNvPicPr>
            <a:picLocks noChangeAspect="1"/>
          </p:cNvPicPr>
          <p:nvPr>
            <p:custDataLst>
              <p:tags r:id="rId5"/>
            </p:custDataLst>
          </p:nvPr>
        </p:nvPicPr>
        <p:blipFill>
          <a:blip r:embed="rId6"/>
          <a:stretch>
            <a:fillRect/>
          </a:stretch>
        </p:blipFill>
        <p:spPr>
          <a:xfrm>
            <a:off x="655638" y="2924175"/>
            <a:ext cx="3467100" cy="3143250"/>
          </a:xfrm>
          <a:prstGeom prst="rect">
            <a:avLst/>
          </a:prstGeom>
          <a:noFill/>
          <a:ln w="9525">
            <a:noFill/>
          </a:ln>
        </p:spPr>
      </p:pic>
      <p:pic>
        <p:nvPicPr>
          <p:cNvPr id="10247" name="图片 7"/>
          <p:cNvPicPr>
            <a:picLocks noChangeAspect="1"/>
          </p:cNvPicPr>
          <p:nvPr>
            <p:custDataLst>
              <p:tags r:id="rId7"/>
            </p:custDataLst>
          </p:nvPr>
        </p:nvPicPr>
        <p:blipFill>
          <a:blip r:embed="rId8"/>
          <a:stretch>
            <a:fillRect/>
          </a:stretch>
        </p:blipFill>
        <p:spPr>
          <a:xfrm>
            <a:off x="4656138" y="3284538"/>
            <a:ext cx="2476500" cy="2855912"/>
          </a:xfrm>
          <a:prstGeom prst="rect">
            <a:avLst/>
          </a:prstGeom>
          <a:noFill/>
          <a:ln w="9525">
            <a:noFill/>
          </a:ln>
        </p:spPr>
      </p:pic>
      <p:pic>
        <p:nvPicPr>
          <p:cNvPr id="10248" name="图片 8"/>
          <p:cNvPicPr>
            <a:picLocks noChangeAspect="1"/>
          </p:cNvPicPr>
          <p:nvPr>
            <p:custDataLst>
              <p:tags r:id="rId9"/>
            </p:custDataLst>
          </p:nvPr>
        </p:nvPicPr>
        <p:blipFill>
          <a:blip r:embed="rId10"/>
          <a:stretch>
            <a:fillRect/>
          </a:stretch>
        </p:blipFill>
        <p:spPr>
          <a:xfrm>
            <a:off x="7731125" y="3284538"/>
            <a:ext cx="2452688" cy="2827337"/>
          </a:xfrm>
          <a:prstGeom prst="rect">
            <a:avLst/>
          </a:prstGeom>
          <a:noFill/>
          <a:ln w="9525">
            <a:noFill/>
          </a:ln>
        </p:spPr>
      </p:pic>
      <p:sp>
        <p:nvSpPr>
          <p:cNvPr id="5" name="流程图: 过程 4"/>
          <p:cNvSpPr/>
          <p:nvPr>
            <p:custDataLst>
              <p:tags r:id="rId11"/>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1266"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1267" name="文本框 2"/>
          <p:cNvSpPr txBox="1"/>
          <p:nvPr>
            <p:custDataLst>
              <p:tags r:id="rId2"/>
            </p:custDataLst>
          </p:nvPr>
        </p:nvSpPr>
        <p:spPr>
          <a:xfrm>
            <a:off x="600075" y="836613"/>
            <a:ext cx="6321425" cy="646112"/>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二、搭建激光工作站仿真环境</a:t>
            </a:r>
            <a:endParaRPr lang="zh-CN" altLang="en-US" sz="3600" b="1" dirty="0">
              <a:solidFill>
                <a:srgbClr val="0070C0"/>
              </a:solidFill>
              <a:latin typeface="楷体" panose="02010609060101010101" charset="-122"/>
              <a:ea typeface="楷体" panose="02010609060101010101" charset="-122"/>
            </a:endParaRPr>
          </a:p>
        </p:txBody>
      </p:sp>
      <p:sp>
        <p:nvSpPr>
          <p:cNvPr id="11268" name="文本框 1"/>
          <p:cNvSpPr txBox="1"/>
          <p:nvPr>
            <p:custDataLst>
              <p:tags r:id="rId3"/>
            </p:custDataLst>
          </p:nvPr>
        </p:nvSpPr>
        <p:spPr>
          <a:xfrm>
            <a:off x="727075" y="1674813"/>
            <a:ext cx="4175125" cy="460375"/>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1.</a:t>
            </a:r>
            <a:r>
              <a:rPr lang="zh-CN" altLang="en-US" sz="2400" dirty="0">
                <a:latin typeface="楷体" panose="02010609060101010101" charset="-122"/>
                <a:ea typeface="楷体" panose="02010609060101010101" charset="-122"/>
              </a:rPr>
              <a:t>导入</a:t>
            </a:r>
            <a:r>
              <a:rPr lang="en-US" altLang="zh-CN" sz="2400" dirty="0">
                <a:latin typeface="楷体" panose="02010609060101010101" charset="-122"/>
                <a:ea typeface="楷体" panose="02010609060101010101" charset="-122"/>
              </a:rPr>
              <a:t>IRB4600</a:t>
            </a:r>
            <a:r>
              <a:rPr lang="zh-CN" altLang="en-US" sz="2400" dirty="0">
                <a:latin typeface="楷体" panose="02010609060101010101" charset="-122"/>
                <a:ea typeface="楷体" panose="02010609060101010101" charset="-122"/>
              </a:rPr>
              <a:t>机器人本体；</a:t>
            </a:r>
            <a:endParaRPr lang="zh-CN" altLang="en-US" sz="2400" dirty="0">
              <a:latin typeface="楷体" panose="02010609060101010101" charset="-122"/>
              <a:ea typeface="楷体" panose="02010609060101010101" charset="-122"/>
            </a:endParaRPr>
          </a:p>
        </p:txBody>
      </p:sp>
      <p:sp>
        <p:nvSpPr>
          <p:cNvPr id="11269" name="文本框 3"/>
          <p:cNvSpPr txBox="1"/>
          <p:nvPr>
            <p:custDataLst>
              <p:tags r:id="rId4"/>
            </p:custDataLst>
          </p:nvPr>
        </p:nvSpPr>
        <p:spPr>
          <a:xfrm>
            <a:off x="727075" y="2305050"/>
            <a:ext cx="4175125" cy="460375"/>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2.</a:t>
            </a:r>
            <a:r>
              <a:rPr lang="zh-CN" altLang="en-US" sz="2400" dirty="0">
                <a:latin typeface="楷体" panose="02010609060101010101" charset="-122"/>
                <a:ea typeface="楷体" panose="02010609060101010101" charset="-122"/>
              </a:rPr>
              <a:t>从布局创建系统；</a:t>
            </a:r>
            <a:endParaRPr lang="zh-CN" altLang="en-US" sz="2400" dirty="0">
              <a:latin typeface="楷体" panose="02010609060101010101" charset="-122"/>
              <a:ea typeface="楷体" panose="02010609060101010101" charset="-122"/>
            </a:endParaRPr>
          </a:p>
        </p:txBody>
      </p:sp>
      <p:sp>
        <p:nvSpPr>
          <p:cNvPr id="11270" name="文本框 4"/>
          <p:cNvSpPr txBox="1"/>
          <p:nvPr>
            <p:custDataLst>
              <p:tags r:id="rId5"/>
            </p:custDataLst>
          </p:nvPr>
        </p:nvSpPr>
        <p:spPr>
          <a:xfrm>
            <a:off x="727075" y="2933700"/>
            <a:ext cx="6888163" cy="460375"/>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3.</a:t>
            </a:r>
            <a:r>
              <a:rPr lang="zh-CN" altLang="en-US" sz="2400" b="1" dirty="0">
                <a:latin typeface="楷体" panose="02010609060101010101" charset="-122"/>
                <a:ea typeface="楷体" panose="02010609060101010101" charset="-122"/>
              </a:rPr>
              <a:t>系统选项中，选择中文以及</a:t>
            </a:r>
            <a:r>
              <a:rPr lang="en-US" altLang="zh-CN" sz="2400" b="1" dirty="0">
                <a:latin typeface="楷体" panose="02010609060101010101" charset="-122"/>
                <a:ea typeface="楷体" panose="02010609060101010101" charset="-122"/>
              </a:rPr>
              <a:t>709-1</a:t>
            </a:r>
            <a:r>
              <a:rPr lang="zh-CN" altLang="en-US" sz="2400" b="1" dirty="0">
                <a:latin typeface="楷体" panose="02010609060101010101" charset="-122"/>
                <a:ea typeface="楷体" panose="02010609060101010101" charset="-122"/>
              </a:rPr>
              <a:t>系统选项</a:t>
            </a:r>
            <a:endParaRPr lang="zh-CN" altLang="en-US" sz="2400" b="1" dirty="0">
              <a:latin typeface="楷体" panose="02010609060101010101" charset="-122"/>
              <a:ea typeface="楷体" panose="02010609060101010101" charset="-122"/>
            </a:endParaRPr>
          </a:p>
        </p:txBody>
      </p:sp>
      <p:sp>
        <p:nvSpPr>
          <p:cNvPr id="5" name="流程图: 过程 4"/>
          <p:cNvSpPr/>
          <p:nvPr>
            <p:custDataLst>
              <p:tags r:id="rId6"/>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2" name="图片 1"/>
          <p:cNvPicPr>
            <a:picLocks noChangeAspect="1"/>
          </p:cNvPicPr>
          <p:nvPr>
            <p:custDataLst>
              <p:tags r:id="rId7"/>
            </p:custDataLst>
          </p:nvPr>
        </p:nvPicPr>
        <p:blipFill>
          <a:blip r:embed="rId8"/>
          <a:srcRect l="1624" r="2241" b="2505"/>
          <a:stretch>
            <a:fillRect/>
          </a:stretch>
        </p:blipFill>
        <p:spPr>
          <a:xfrm>
            <a:off x="7247890" y="1196975"/>
            <a:ext cx="4248785" cy="49682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2290"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2291" name="文本框 2"/>
          <p:cNvSpPr txBox="1"/>
          <p:nvPr>
            <p:custDataLst>
              <p:tags r:id="rId2"/>
            </p:custDataLst>
          </p:nvPr>
        </p:nvSpPr>
        <p:spPr>
          <a:xfrm>
            <a:off x="600075" y="836613"/>
            <a:ext cx="6321425" cy="646112"/>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二、搭建激光工作站仿真环境</a:t>
            </a:r>
            <a:endParaRPr lang="zh-CN" altLang="en-US" sz="3600" b="1" dirty="0">
              <a:solidFill>
                <a:srgbClr val="0070C0"/>
              </a:solidFill>
              <a:latin typeface="楷体" panose="02010609060101010101" charset="-122"/>
              <a:ea typeface="楷体" panose="02010609060101010101" charset="-122"/>
            </a:endParaRPr>
          </a:p>
        </p:txBody>
      </p:sp>
      <p:sp>
        <p:nvSpPr>
          <p:cNvPr id="12292" name="文本框 1"/>
          <p:cNvSpPr txBox="1"/>
          <p:nvPr>
            <p:custDataLst>
              <p:tags r:id="rId3"/>
            </p:custDataLst>
          </p:nvPr>
        </p:nvSpPr>
        <p:spPr>
          <a:xfrm>
            <a:off x="727075" y="1674813"/>
            <a:ext cx="4175125" cy="460375"/>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1.</a:t>
            </a:r>
            <a:r>
              <a:rPr lang="zh-CN" altLang="en-US" sz="2400" dirty="0">
                <a:latin typeface="楷体" panose="02010609060101010101" charset="-122"/>
                <a:ea typeface="楷体" panose="02010609060101010101" charset="-122"/>
              </a:rPr>
              <a:t>导入</a:t>
            </a:r>
            <a:r>
              <a:rPr lang="en-US" altLang="zh-CN" sz="2400" dirty="0">
                <a:latin typeface="楷体" panose="02010609060101010101" charset="-122"/>
                <a:ea typeface="楷体" panose="02010609060101010101" charset="-122"/>
              </a:rPr>
              <a:t>IRB4600</a:t>
            </a:r>
            <a:r>
              <a:rPr lang="zh-CN" altLang="en-US" sz="2400" dirty="0">
                <a:latin typeface="楷体" panose="02010609060101010101" charset="-122"/>
                <a:ea typeface="楷体" panose="02010609060101010101" charset="-122"/>
              </a:rPr>
              <a:t>机器人本体；</a:t>
            </a:r>
            <a:endParaRPr lang="zh-CN" altLang="en-US" sz="2400" dirty="0">
              <a:latin typeface="楷体" panose="02010609060101010101" charset="-122"/>
              <a:ea typeface="楷体" panose="02010609060101010101" charset="-122"/>
            </a:endParaRPr>
          </a:p>
        </p:txBody>
      </p:sp>
      <p:sp>
        <p:nvSpPr>
          <p:cNvPr id="12293" name="文本框 3"/>
          <p:cNvSpPr txBox="1"/>
          <p:nvPr>
            <p:custDataLst>
              <p:tags r:id="rId4"/>
            </p:custDataLst>
          </p:nvPr>
        </p:nvSpPr>
        <p:spPr>
          <a:xfrm>
            <a:off x="727075" y="2305050"/>
            <a:ext cx="4175125" cy="460375"/>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2.</a:t>
            </a:r>
            <a:r>
              <a:rPr lang="zh-CN" altLang="en-US" sz="2400" dirty="0">
                <a:latin typeface="楷体" panose="02010609060101010101" charset="-122"/>
                <a:ea typeface="楷体" panose="02010609060101010101" charset="-122"/>
              </a:rPr>
              <a:t>从布局创建系统；</a:t>
            </a:r>
            <a:endParaRPr lang="zh-CN" altLang="en-US" sz="2400" dirty="0">
              <a:latin typeface="楷体" panose="02010609060101010101" charset="-122"/>
              <a:ea typeface="楷体" panose="02010609060101010101" charset="-122"/>
            </a:endParaRPr>
          </a:p>
        </p:txBody>
      </p:sp>
      <p:sp>
        <p:nvSpPr>
          <p:cNvPr id="12294" name="文本框 4"/>
          <p:cNvSpPr txBox="1"/>
          <p:nvPr>
            <p:custDataLst>
              <p:tags r:id="rId5"/>
            </p:custDataLst>
          </p:nvPr>
        </p:nvSpPr>
        <p:spPr>
          <a:xfrm>
            <a:off x="727075" y="2933700"/>
            <a:ext cx="4997450" cy="830263"/>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3.</a:t>
            </a:r>
            <a:r>
              <a:rPr lang="zh-CN" altLang="en-US" sz="2400" dirty="0">
                <a:latin typeface="楷体" panose="02010609060101010101" charset="-122"/>
                <a:ea typeface="楷体" panose="02010609060101010101" charset="-122"/>
              </a:rPr>
              <a:t>系统选项中，选择中文以及</a:t>
            </a:r>
            <a:r>
              <a:rPr lang="en-US" altLang="zh-CN" sz="2400" dirty="0">
                <a:latin typeface="楷体" panose="02010609060101010101" charset="-122"/>
                <a:ea typeface="楷体" panose="02010609060101010101" charset="-122"/>
              </a:rPr>
              <a:t>709-1</a:t>
            </a:r>
            <a:r>
              <a:rPr lang="zh-CN" altLang="en-US" sz="2400" dirty="0">
                <a:latin typeface="楷体" panose="02010609060101010101" charset="-122"/>
                <a:ea typeface="楷体" panose="02010609060101010101" charset="-122"/>
              </a:rPr>
              <a:t>系统选项</a:t>
            </a:r>
            <a:endParaRPr lang="zh-CN" altLang="en-US" sz="2400" dirty="0">
              <a:latin typeface="楷体" panose="02010609060101010101" charset="-122"/>
              <a:ea typeface="楷体" panose="02010609060101010101" charset="-122"/>
            </a:endParaRPr>
          </a:p>
        </p:txBody>
      </p:sp>
      <p:sp>
        <p:nvSpPr>
          <p:cNvPr id="12295" name="文本框 5"/>
          <p:cNvSpPr txBox="1"/>
          <p:nvPr>
            <p:custDataLst>
              <p:tags r:id="rId6"/>
            </p:custDataLst>
          </p:nvPr>
        </p:nvSpPr>
        <p:spPr>
          <a:xfrm>
            <a:off x="727075" y="3933825"/>
            <a:ext cx="4997450" cy="1198563"/>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4.</a:t>
            </a:r>
            <a:r>
              <a:rPr lang="zh-CN" altLang="en-US" sz="2400" b="1" dirty="0">
                <a:latin typeface="楷体" panose="02010609060101010101" charset="-122"/>
                <a:ea typeface="楷体" panose="02010609060101010101" charset="-122"/>
              </a:rPr>
              <a:t>导入其他部件，如：切割工件、工作台、激光切割工具、控制柜、示教器、防护栏等</a:t>
            </a:r>
            <a:endParaRPr lang="zh-CN" altLang="en-US" sz="2400" b="1" dirty="0">
              <a:latin typeface="楷体" panose="02010609060101010101" charset="-122"/>
              <a:ea typeface="楷体" panose="02010609060101010101" charset="-122"/>
            </a:endParaRPr>
          </a:p>
        </p:txBody>
      </p:sp>
      <p:sp>
        <p:nvSpPr>
          <p:cNvPr id="5" name="流程图: 过程 4"/>
          <p:cNvSpPr/>
          <p:nvPr>
            <p:custDataLst>
              <p:tags r:id="rId7"/>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2" name="图片 1"/>
          <p:cNvPicPr>
            <a:picLocks noChangeAspect="1"/>
          </p:cNvPicPr>
          <p:nvPr>
            <p:custDataLst>
              <p:tags r:id="rId8"/>
            </p:custDataLst>
          </p:nvPr>
        </p:nvPicPr>
        <p:blipFill>
          <a:blip r:embed="rId9"/>
          <a:stretch>
            <a:fillRect/>
          </a:stretch>
        </p:blipFill>
        <p:spPr>
          <a:xfrm>
            <a:off x="5724525" y="1844675"/>
            <a:ext cx="5569585" cy="40817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3314"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3315" name="文本框 2"/>
          <p:cNvSpPr txBox="1"/>
          <p:nvPr>
            <p:custDataLst>
              <p:tags r:id="rId2"/>
            </p:custDataLst>
          </p:nvPr>
        </p:nvSpPr>
        <p:spPr>
          <a:xfrm>
            <a:off x="600075" y="836613"/>
            <a:ext cx="6321425" cy="646112"/>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二、搭建激光工作站仿真环境</a:t>
            </a:r>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478" name="图片 95"/>
          <p:cNvPicPr>
            <a:picLocks noChangeAspect="1"/>
          </p:cNvPicPr>
          <p:nvPr>
            <p:custDataLst>
              <p:tags r:id="rId4"/>
            </p:custDataLst>
          </p:nvPr>
        </p:nvPicPr>
        <p:blipFill>
          <a:blip r:embed="rId5"/>
          <a:stretch>
            <a:fillRect/>
          </a:stretch>
        </p:blipFill>
        <p:spPr>
          <a:xfrm>
            <a:off x="4079875" y="1675130"/>
            <a:ext cx="5316855" cy="4372610"/>
          </a:xfrm>
          <a:prstGeom prst="rect">
            <a:avLst/>
          </a:prstGeom>
          <a:noFill/>
          <a:ln>
            <a:noFill/>
          </a:ln>
        </p:spPr>
      </p:pic>
    </p:spTree>
  </p:cSld>
  <p:clrMapOvr>
    <a:masterClrMapping/>
  </p:clrMapOvr>
</p:sld>
</file>

<file path=ppt/tags/tag1.xml><?xml version="1.0" encoding="utf-8"?>
<p:tagLst xmlns:p="http://schemas.openxmlformats.org/presentationml/2006/main">
  <p:tag name="KSO_WM_UNIT_PLACING_PICTURE_USER_VIEWPORT" val="{&quot;height&quot;:1032.5007874015748,&quot;width&quot;:1032.5007874015748}"/>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UNIT_PLACING_PICTURE_USER_VIEWPORT" val="{&quot;height&quot;:1032.5007874015748,&quot;width&quot;:1032.5007874015748}"/>
</p:tagLst>
</file>

<file path=ppt/tags/tag46.xml><?xml version="1.0" encoding="utf-8"?>
<p:tagLst xmlns:p="http://schemas.openxmlformats.org/presentationml/2006/main">
  <p:tag name="KSO_WM_BEAUTIFY_FLAG" val=""/>
  <p:tag name="KSO_WM_UNIT_PLACING_PICTURE_USER_VIEWPORT" val="{&quot;height&quot;:6580,&quot;width&quot;:8362}"/>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PP_MARK_KEY" val="2fa894f5-3b59-4a9c-b986-d4cdbc748378"/>
  <p:tag name="COMMONDATA" val="eyJoZGlkIjoiNzc2MzNjNjhlOWQyZGI1NTFhZjA1MDU3YWJiODM1NDM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1164</Words>
  <Application>WPS 演示</Application>
  <PresentationFormat>宽屏</PresentationFormat>
  <Paragraphs>117</Paragraphs>
  <Slides>12</Slides>
  <Notes>0</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12</vt:i4>
      </vt:variant>
    </vt:vector>
  </HeadingPairs>
  <TitlesOfParts>
    <vt:vector size="25" baseType="lpstr">
      <vt:lpstr>Arial</vt:lpstr>
      <vt:lpstr>宋体</vt:lpstr>
      <vt:lpstr>Wingdings</vt:lpstr>
      <vt:lpstr>新宋体</vt:lpstr>
      <vt:lpstr>楷体</vt:lpstr>
      <vt:lpstr>华文楷体</vt:lpstr>
      <vt:lpstr>微软雅黑</vt:lpstr>
      <vt:lpstr>Arial Unicode MS</vt:lpstr>
      <vt:lpstr>Calibri</vt:lpstr>
      <vt:lpstr>默认设计模板</vt:lpstr>
      <vt:lpstr>1_默认设计模板</vt:lpstr>
      <vt:lpstr>2_默认设计模板</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郑友龙</dc:creator>
  <cp:lastModifiedBy>郑友龙</cp:lastModifiedBy>
  <cp:revision>41</cp:revision>
  <dcterms:created xsi:type="dcterms:W3CDTF">2022-07-08T02:50:00Z</dcterms:created>
  <dcterms:modified xsi:type="dcterms:W3CDTF">2023-07-17T07:50:48Z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26E13A39C7AC456298E7977E74046F36_12</vt:lpwstr>
  </property>
</Properties>
</file>