
<file path=[Content_Types].xml><?xml version="1.0" encoding="utf-8"?>
<Types xmlns="http://schemas.openxmlformats.org/package/2006/content-types">
  <Default Extension="jpeg" ContentType="image/jpeg"/>
  <Default Extension="JPG" ContentType="image/.jpg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305" r:id="rId3"/>
    <p:sldId id="276" r:id="rId4"/>
    <p:sldId id="258" r:id="rId5"/>
    <p:sldId id="259" r:id="rId6"/>
    <p:sldId id="260" r:id="rId7"/>
    <p:sldId id="277" r:id="rId8"/>
    <p:sldId id="278" r:id="rId9"/>
    <p:sldId id="288" r:id="rId10"/>
    <p:sldId id="279" r:id="rId11"/>
    <p:sldId id="263" r:id="rId12"/>
    <p:sldId id="307" r:id="rId13"/>
    <p:sldId id="308" r:id="rId14"/>
    <p:sldId id="310" r:id="rId15"/>
    <p:sldId id="309" r:id="rId16"/>
    <p:sldId id="325" r:id="rId17"/>
    <p:sldId id="326" r:id="rId18"/>
    <p:sldId id="289" r:id="rId19"/>
    <p:sldId id="324" r:id="rId20"/>
    <p:sldId id="286" r:id="rId21"/>
    <p:sldId id="292" r:id="rId22"/>
  </p:sldIdLst>
  <p:sldSz cx="12192000" cy="6858000"/>
  <p:notesSz cx="6858000" cy="9144000"/>
  <p:embeddedFontLst>
    <p:embeddedFont>
      <p:font typeface="方正粗黑宋简体" panose="02000000000000000000" charset="-122"/>
      <p:regular r:id="rId27"/>
    </p:embeddedFont>
    <p:embeddedFont>
      <p:font typeface="微软雅黑" panose="020B0503020204020204" pitchFamily="34" charset="-122"/>
      <p:regular r:id="rId28"/>
    </p:embeddedFont>
    <p:embeddedFont>
      <p:font typeface="Impact" panose="020B0806030902050204" pitchFamily="34" charset="0"/>
      <p:regular r:id="rId29"/>
    </p:embeddedFont>
    <p:embeddedFont>
      <p:font typeface="华文隶书" panose="02010800040101010101" charset="-122"/>
      <p:regular r:id="rId30"/>
    </p:embeddedFont>
    <p:embeddedFont>
      <p:font typeface="Calibri" panose="020F0502020204030204" charset="0"/>
      <p:regular r:id="rId31"/>
      <p:bold r:id="rId32"/>
      <p:italic r:id="rId33"/>
      <p:boldItalic r:id="rId34"/>
    </p:embeddedFont>
    <p:embeddedFont>
      <p:font typeface="Calibri Light" panose="020F0302020204030204" charset="0"/>
      <p:regular r:id="rId35"/>
      <p:italic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2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gs" Target="tags/tag1.xml"/><Relationship Id="rId36" Type="http://schemas.openxmlformats.org/officeDocument/2006/relationships/font" Target="fonts/font10.fntdata"/><Relationship Id="rId35" Type="http://schemas.openxmlformats.org/officeDocument/2006/relationships/font" Target="fonts/font9.fntdata"/><Relationship Id="rId34" Type="http://schemas.openxmlformats.org/officeDocument/2006/relationships/font" Target="fonts/font8.fntdata"/><Relationship Id="rId33" Type="http://schemas.openxmlformats.org/officeDocument/2006/relationships/font" Target="fonts/font7.fntdata"/><Relationship Id="rId32" Type="http://schemas.openxmlformats.org/officeDocument/2006/relationships/font" Target="fonts/font6.fntdata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" Target="slides/slide1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26DA1A-7F3B-4160-BBE5-AAA9D846D9E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41655A-62CA-42B7-8C18-199255D41B3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0D4D-70A9-4538-805B-ADEFA5DEDE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5549-9E73-4A84-86F6-11F0CB7164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0D4D-70A9-4538-805B-ADEFA5DEDE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5549-9E73-4A84-86F6-11F0CB7164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0D4D-70A9-4538-805B-ADEFA5DEDE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5549-9E73-4A84-86F6-11F0CB7164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0D4D-70A9-4538-805B-ADEFA5DEDE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5549-9E73-4A84-86F6-11F0CB7164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0D4D-70A9-4538-805B-ADEFA5DEDE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5549-9E73-4A84-86F6-11F0CB7164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0D4D-70A9-4538-805B-ADEFA5DEDE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5549-9E73-4A84-86F6-11F0CB7164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0D4D-70A9-4538-805B-ADEFA5DEDE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5549-9E73-4A84-86F6-11F0CB7164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0D4D-70A9-4538-805B-ADEFA5DEDE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5549-9E73-4A84-86F6-11F0CB7164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0D4D-70A9-4538-805B-ADEFA5DEDE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5549-9E73-4A84-86F6-11F0CB7164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0D4D-70A9-4538-805B-ADEFA5DEDE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5549-9E73-4A84-86F6-11F0CB7164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40D4D-70A9-4538-805B-ADEFA5DEDE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5549-9E73-4A84-86F6-11F0CB7164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40D4D-70A9-4538-805B-ADEFA5DEDE2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F5549-9E73-4A84-86F6-11F0CB7164C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jpeg"/><Relationship Id="rId1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1563644" y="1786597"/>
            <a:ext cx="309490" cy="34887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65760" y="1786597"/>
            <a:ext cx="309490" cy="34887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132205" y="1520190"/>
            <a:ext cx="7954010" cy="40208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/>
            <a:r>
              <a:rPr lang="zh-CN" altLang="en-US" sz="115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+mn-lt"/>
              </a:rPr>
              <a:t>炭烧猪颈肉</a:t>
            </a:r>
            <a:endParaRPr lang="zh-CN" altLang="en-US" sz="11500" b="1" dirty="0" smtClean="0">
              <a:ln>
                <a:solidFill>
                  <a:sysClr val="windowText" lastClr="000000"/>
                </a:solidFill>
              </a:ln>
              <a:solidFill>
                <a:schemeClr val="accent4"/>
              </a:solidFill>
              <a:latin typeface="方正粗黑宋简体" panose="02000000000000000000" charset="-122"/>
              <a:ea typeface="方正粗黑宋简体" panose="02000000000000000000" charset="-122"/>
              <a:cs typeface="+mn-ea"/>
              <a:sym typeface="+mn-lt"/>
            </a:endParaRPr>
          </a:p>
          <a:p>
            <a:pPr algn="r"/>
            <a:r>
              <a:rPr lang="en-US" altLang="zh-CN" sz="8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+mn-lt"/>
              </a:rPr>
              <a:t>——</a:t>
            </a:r>
            <a:r>
              <a:rPr lang="zh-CN" altLang="en-US" sz="80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+mn-lt"/>
              </a:rPr>
              <a:t>制作</a:t>
            </a:r>
            <a:endParaRPr lang="zh-CN" altLang="en-US" sz="8000" b="1" dirty="0" smtClean="0">
              <a:ln>
                <a:solidFill>
                  <a:sysClr val="windowText" lastClr="000000"/>
                </a:solidFill>
              </a:ln>
              <a:solidFill>
                <a:schemeClr val="accent4"/>
              </a:solidFill>
              <a:latin typeface="方正粗黑宋简体" panose="02000000000000000000" charset="-122"/>
              <a:ea typeface="方正粗黑宋简体" panose="02000000000000000000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85495" y="528320"/>
            <a:ext cx="729234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 b="1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项目三：</a:t>
            </a:r>
            <a:endParaRPr lang="zh-CN" altLang="en-US" sz="5400" b="1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zh-CN" altLang="en-US" sz="5400" b="1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任务</a:t>
            </a:r>
            <a:r>
              <a:rPr lang="en-US" altLang="zh-CN" sz="5400" b="1"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en-US" altLang="zh-CN" sz="5400" b="1">
              <a:solidFill>
                <a:schemeClr val="accent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37118" y="559837"/>
            <a:ext cx="11454882" cy="3856990"/>
            <a:chOff x="737118" y="559837"/>
            <a:chExt cx="11454882" cy="3856990"/>
          </a:xfrm>
        </p:grpSpPr>
        <p:grpSp>
          <p:nvGrpSpPr>
            <p:cNvPr id="5" name="组合 4"/>
            <p:cNvGrpSpPr/>
            <p:nvPr/>
          </p:nvGrpSpPr>
          <p:grpSpPr>
            <a:xfrm>
              <a:off x="737118" y="559837"/>
              <a:ext cx="6290310" cy="3856990"/>
              <a:chOff x="737118" y="559837"/>
              <a:chExt cx="6290310" cy="385699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37118" y="559837"/>
                <a:ext cx="653143" cy="653143"/>
              </a:xfrm>
              <a:prstGeom prst="rect">
                <a:avLst/>
              </a:prstGeom>
              <a:solidFill>
                <a:srgbClr val="FEC001"/>
              </a:solidFill>
              <a:ln>
                <a:solidFill>
                  <a:srgbClr val="FEC0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464362" y="566822"/>
                <a:ext cx="1947326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制作过程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i$liďê"/>
              <p:cNvSpPr txBox="1"/>
              <p:nvPr/>
            </p:nvSpPr>
            <p:spPr>
              <a:xfrm flipV="1">
                <a:off x="5164338" y="3325897"/>
                <a:ext cx="1863090" cy="1090930"/>
              </a:xfrm>
              <a:prstGeom prst="rect">
                <a:avLst/>
              </a:prstGeom>
            </p:spPr>
            <p:txBody>
              <a:bodyPr vert="horz" wrap="square" lIns="91440" tIns="45720" rIns="91440" bIns="45720" anchor="ctr" anchorCtr="0">
                <a:noAutofit/>
              </a:bodyPr>
              <a:lstStyle/>
              <a:p>
                <a:pPr lvl="0" algn="dist">
                  <a:lnSpc>
                    <a:spcPct val="120000"/>
                  </a:lnSpc>
                  <a:buClrTx/>
                  <a:buSzTx/>
                  <a:buFontTx/>
                </a:pPr>
                <a:endParaRPr lang="zh-CN" altLang="en-US" sz="1200" dirty="0">
                  <a:solidFill>
                    <a:schemeClr val="bg2">
                      <a:lumMod val="50000"/>
                    </a:schemeClr>
                  </a:solidFill>
                  <a:sym typeface="+mn-ea"/>
                </a:endParaRPr>
              </a:p>
            </p:txBody>
          </p:sp>
        </p:grpSp>
        <p:cxnSp>
          <p:nvCxnSpPr>
            <p:cNvPr id="6" name="直接连接符 5"/>
            <p:cNvCxnSpPr/>
            <p:nvPr/>
          </p:nvCxnSpPr>
          <p:spPr>
            <a:xfrm>
              <a:off x="3592286" y="886408"/>
              <a:ext cx="7259216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1377126" y="886408"/>
              <a:ext cx="814874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>
              <a:off x="10991733" y="701442"/>
              <a:ext cx="53848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10</a:t>
              </a:r>
              <a:endParaRPr lang="zh-CN" altLang="en-US" dirty="0"/>
            </a:p>
          </p:txBody>
        </p:sp>
      </p:grpSp>
      <p:sp>
        <p:nvSpPr>
          <p:cNvPr id="13" name="işľïḑé"/>
          <p:cNvSpPr/>
          <p:nvPr/>
        </p:nvSpPr>
        <p:spPr>
          <a:xfrm>
            <a:off x="614045" y="1722120"/>
            <a:ext cx="4937760" cy="3616960"/>
          </a:xfrm>
          <a:prstGeom prst="roundRect">
            <a:avLst>
              <a:gd name="adj" fmla="val 844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5" name="îSļîďé"/>
          <p:cNvSpPr/>
          <p:nvPr/>
        </p:nvSpPr>
        <p:spPr>
          <a:xfrm>
            <a:off x="-10160" y="5688965"/>
            <a:ext cx="12192000" cy="1158875"/>
          </a:xfrm>
          <a:prstGeom prst="rect">
            <a:avLst/>
          </a:prstGeom>
          <a:solidFill>
            <a:srgbClr val="FE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6" name="ïŝḷíďê"/>
          <p:cNvSpPr/>
          <p:nvPr/>
        </p:nvSpPr>
        <p:spPr>
          <a:xfrm>
            <a:off x="2733040" y="5313045"/>
            <a:ext cx="699770" cy="598170"/>
          </a:xfrm>
          <a:prstGeom prst="trapezoi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7" name="îšļîďé"/>
          <p:cNvSpPr/>
          <p:nvPr/>
        </p:nvSpPr>
        <p:spPr>
          <a:xfrm>
            <a:off x="2969895" y="1808480"/>
            <a:ext cx="89535" cy="895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8" name="íSļïḋé"/>
          <p:cNvSpPr/>
          <p:nvPr/>
        </p:nvSpPr>
        <p:spPr>
          <a:xfrm>
            <a:off x="2339975" y="5911215"/>
            <a:ext cx="1485900" cy="180975"/>
          </a:xfrm>
          <a:prstGeom prst="round2SameRect">
            <a:avLst>
              <a:gd name="adj1" fmla="val 40349"/>
              <a:gd name="adj2" fmla="val 0"/>
            </a:avLst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9" name="ïśḷíḍe"/>
          <p:cNvSpPr/>
          <p:nvPr/>
        </p:nvSpPr>
        <p:spPr>
          <a:xfrm>
            <a:off x="2914650" y="4799965"/>
            <a:ext cx="283210" cy="283210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40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22" name="íš1íḍé"/>
          <p:cNvSpPr txBox="1"/>
          <p:nvPr/>
        </p:nvSpPr>
        <p:spPr>
          <a:xfrm>
            <a:off x="6085840" y="2201545"/>
            <a:ext cx="5424170" cy="85217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25000"/>
            </a:pPr>
            <a:r>
              <a:rPr lang="en-US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初加工</a:t>
            </a:r>
            <a:endParaRPr lang="zh-CN" altLang="en-US" sz="3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iSļîďè"/>
          <p:cNvSpPr txBox="1"/>
          <p:nvPr/>
        </p:nvSpPr>
        <p:spPr>
          <a:xfrm>
            <a:off x="6085840" y="2860675"/>
            <a:ext cx="5801360" cy="16802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SzPct val="25000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把猪颈肉清洗干净，用重量器皿吧猪颈肉压平。</a:t>
            </a:r>
            <a:endParaRPr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87" name="图片 387" descr="1.1.2"/>
          <p:cNvPicPr/>
          <p:nvPr/>
        </p:nvPicPr>
        <p:blipFill>
          <a:blip r:embed="rId1"/>
          <a:stretch>
            <a:fillRect/>
          </a:stretch>
        </p:blipFill>
        <p:spPr>
          <a:xfrm>
            <a:off x="850900" y="2105660"/>
            <a:ext cx="4464000" cy="262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37118" y="559837"/>
            <a:ext cx="11454882" cy="3402839"/>
            <a:chOff x="737118" y="559837"/>
            <a:chExt cx="11454882" cy="3402839"/>
          </a:xfrm>
        </p:grpSpPr>
        <p:grpSp>
          <p:nvGrpSpPr>
            <p:cNvPr id="5" name="组合 4"/>
            <p:cNvGrpSpPr/>
            <p:nvPr/>
          </p:nvGrpSpPr>
          <p:grpSpPr>
            <a:xfrm>
              <a:off x="737118" y="559837"/>
              <a:ext cx="9162922" cy="3402839"/>
              <a:chOff x="737118" y="559837"/>
              <a:chExt cx="9162922" cy="3402839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37118" y="559837"/>
                <a:ext cx="653143" cy="653143"/>
              </a:xfrm>
              <a:prstGeom prst="rect">
                <a:avLst/>
              </a:prstGeom>
              <a:solidFill>
                <a:srgbClr val="FEC001"/>
              </a:solidFill>
              <a:ln>
                <a:solidFill>
                  <a:srgbClr val="FEC0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494207" y="629052"/>
                <a:ext cx="1947326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制作过程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i$liďê"/>
              <p:cNvSpPr txBox="1"/>
              <p:nvPr/>
            </p:nvSpPr>
            <p:spPr>
              <a:xfrm>
                <a:off x="8036690" y="3642308"/>
                <a:ext cx="1863350" cy="320368"/>
              </a:xfrm>
              <a:prstGeom prst="rect">
                <a:avLst/>
              </a:prstGeom>
            </p:spPr>
            <p:txBody>
              <a:bodyPr vert="horz" wrap="square" lIns="91440" tIns="45720" rIns="91440" bIns="45720" anchor="ctr" anchorCtr="0">
                <a:noAutofit/>
              </a:bodyPr>
              <a:lstStyle/>
              <a:p>
                <a:pPr algn="dist">
                  <a:lnSpc>
                    <a:spcPct val="120000"/>
                  </a:lnSpc>
                </a:pPr>
                <a:endParaRPr lang="zh-CN" altLang="en-US" sz="12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p:grpSp>
        <p:cxnSp>
          <p:nvCxnSpPr>
            <p:cNvPr id="6" name="直接连接符 5"/>
            <p:cNvCxnSpPr/>
            <p:nvPr/>
          </p:nvCxnSpPr>
          <p:spPr>
            <a:xfrm>
              <a:off x="3592286" y="886408"/>
              <a:ext cx="7259216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1377126" y="886408"/>
              <a:ext cx="814874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>
              <a:off x="10886323" y="701442"/>
              <a:ext cx="46164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11</a:t>
              </a:r>
              <a:endParaRPr lang="zh-CN" altLang="en-US" dirty="0"/>
            </a:p>
          </p:txBody>
        </p:sp>
      </p:grpSp>
      <p:sp>
        <p:nvSpPr>
          <p:cNvPr id="13" name="işľïḑé"/>
          <p:cNvSpPr/>
          <p:nvPr/>
        </p:nvSpPr>
        <p:spPr>
          <a:xfrm>
            <a:off x="624205" y="1706245"/>
            <a:ext cx="4937760" cy="3616960"/>
          </a:xfrm>
          <a:prstGeom prst="roundRect">
            <a:avLst>
              <a:gd name="adj" fmla="val 844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5" name="îSļîďé"/>
          <p:cNvSpPr/>
          <p:nvPr/>
        </p:nvSpPr>
        <p:spPr>
          <a:xfrm>
            <a:off x="0" y="5699125"/>
            <a:ext cx="12192000" cy="1158875"/>
          </a:xfrm>
          <a:prstGeom prst="rect">
            <a:avLst/>
          </a:prstGeom>
          <a:solidFill>
            <a:srgbClr val="FE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6" name="ïŝḷíďê"/>
          <p:cNvSpPr/>
          <p:nvPr/>
        </p:nvSpPr>
        <p:spPr>
          <a:xfrm>
            <a:off x="2743200" y="5323205"/>
            <a:ext cx="699770" cy="598170"/>
          </a:xfrm>
          <a:prstGeom prst="trapezoi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7" name="îšļîďé"/>
          <p:cNvSpPr/>
          <p:nvPr/>
        </p:nvSpPr>
        <p:spPr>
          <a:xfrm>
            <a:off x="2980055" y="1818640"/>
            <a:ext cx="89535" cy="895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8" name="íSļïḋé"/>
          <p:cNvSpPr/>
          <p:nvPr/>
        </p:nvSpPr>
        <p:spPr>
          <a:xfrm>
            <a:off x="2350135" y="5921375"/>
            <a:ext cx="1485900" cy="180975"/>
          </a:xfrm>
          <a:prstGeom prst="round2SameRect">
            <a:avLst>
              <a:gd name="adj1" fmla="val 40349"/>
              <a:gd name="adj2" fmla="val 0"/>
            </a:avLst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9" name="ïśḷíḍe"/>
          <p:cNvSpPr/>
          <p:nvPr/>
        </p:nvSpPr>
        <p:spPr>
          <a:xfrm>
            <a:off x="2924810" y="4810125"/>
            <a:ext cx="283210" cy="283210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40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22" name="íš1íḍé"/>
          <p:cNvSpPr txBox="1"/>
          <p:nvPr/>
        </p:nvSpPr>
        <p:spPr>
          <a:xfrm>
            <a:off x="6097270" y="2059940"/>
            <a:ext cx="5424170" cy="85217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25000"/>
            </a:pPr>
            <a:r>
              <a:rPr lang="en-US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去肥肉 </a:t>
            </a:r>
            <a:endParaRPr lang="zh-CN" altLang="en-US" sz="3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iSļîďè"/>
          <p:cNvSpPr txBox="1"/>
          <p:nvPr/>
        </p:nvSpPr>
        <p:spPr>
          <a:xfrm>
            <a:off x="6096635" y="3058160"/>
            <a:ext cx="5424805" cy="104203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SzPct val="25000"/>
            </a:pPr>
            <a:r>
              <a:rPr 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把猪颈肉多余的肥肉片去要留少许肥肉，不能全部片完</a:t>
            </a:r>
            <a:r>
              <a:rPr 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922020" y="2045335"/>
            <a:ext cx="4464000" cy="262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37118" y="559837"/>
            <a:ext cx="11454882" cy="3422524"/>
            <a:chOff x="737118" y="559837"/>
            <a:chExt cx="11454882" cy="3422524"/>
          </a:xfrm>
        </p:grpSpPr>
        <p:grpSp>
          <p:nvGrpSpPr>
            <p:cNvPr id="5" name="组合 4"/>
            <p:cNvGrpSpPr/>
            <p:nvPr/>
          </p:nvGrpSpPr>
          <p:grpSpPr>
            <a:xfrm>
              <a:off x="737118" y="559837"/>
              <a:ext cx="2715210" cy="3422524"/>
              <a:chOff x="737118" y="559837"/>
              <a:chExt cx="2715210" cy="3422524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37118" y="559837"/>
                <a:ext cx="653143" cy="653143"/>
              </a:xfrm>
              <a:prstGeom prst="rect">
                <a:avLst/>
              </a:prstGeom>
              <a:solidFill>
                <a:srgbClr val="FEC001"/>
              </a:solidFill>
              <a:ln>
                <a:solidFill>
                  <a:srgbClr val="FEC0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505002" y="709062"/>
                <a:ext cx="1947326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制作过程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i$liďê"/>
              <p:cNvSpPr txBox="1"/>
              <p:nvPr/>
            </p:nvSpPr>
            <p:spPr>
              <a:xfrm>
                <a:off x="1547625" y="3661993"/>
                <a:ext cx="1863350" cy="320368"/>
              </a:xfrm>
              <a:prstGeom prst="rect">
                <a:avLst/>
              </a:prstGeom>
            </p:spPr>
            <p:txBody>
              <a:bodyPr vert="horz" wrap="square" lIns="91440" tIns="45720" rIns="91440" bIns="45720" anchor="ctr" anchorCtr="0">
                <a:noAutofit/>
              </a:bodyPr>
              <a:lstStyle/>
              <a:p>
                <a:pPr algn="dist">
                  <a:lnSpc>
                    <a:spcPct val="120000"/>
                  </a:lnSpc>
                </a:pPr>
                <a:endParaRPr lang="zh-CN" altLang="en-US" sz="12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p:grpSp>
        <p:cxnSp>
          <p:nvCxnSpPr>
            <p:cNvPr id="6" name="直接连接符 5"/>
            <p:cNvCxnSpPr/>
            <p:nvPr/>
          </p:nvCxnSpPr>
          <p:spPr>
            <a:xfrm>
              <a:off x="3592286" y="886408"/>
              <a:ext cx="7259216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1377126" y="886408"/>
              <a:ext cx="814874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>
              <a:off x="10851398" y="701442"/>
              <a:ext cx="49657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12</a:t>
              </a:r>
              <a:endParaRPr lang="zh-CN" altLang="en-US" dirty="0"/>
            </a:p>
          </p:txBody>
        </p:sp>
      </p:grpSp>
      <p:sp>
        <p:nvSpPr>
          <p:cNvPr id="13" name="işľïḑé"/>
          <p:cNvSpPr/>
          <p:nvPr/>
        </p:nvSpPr>
        <p:spPr>
          <a:xfrm>
            <a:off x="624205" y="1687830"/>
            <a:ext cx="4937760" cy="3616960"/>
          </a:xfrm>
          <a:prstGeom prst="roundRect">
            <a:avLst>
              <a:gd name="adj" fmla="val 844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5" name="îSļîďé"/>
          <p:cNvSpPr/>
          <p:nvPr/>
        </p:nvSpPr>
        <p:spPr>
          <a:xfrm>
            <a:off x="0" y="5699125"/>
            <a:ext cx="12192000" cy="1158875"/>
          </a:xfrm>
          <a:prstGeom prst="rect">
            <a:avLst/>
          </a:prstGeom>
          <a:solidFill>
            <a:srgbClr val="FE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6" name="ïŝḷíďê"/>
          <p:cNvSpPr/>
          <p:nvPr/>
        </p:nvSpPr>
        <p:spPr>
          <a:xfrm>
            <a:off x="2743200" y="5323205"/>
            <a:ext cx="699770" cy="598170"/>
          </a:xfrm>
          <a:prstGeom prst="trapezoi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7" name="îšļîďé"/>
          <p:cNvSpPr/>
          <p:nvPr/>
        </p:nvSpPr>
        <p:spPr>
          <a:xfrm>
            <a:off x="2980055" y="1818640"/>
            <a:ext cx="89535" cy="895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8" name="íSļïḋé"/>
          <p:cNvSpPr/>
          <p:nvPr/>
        </p:nvSpPr>
        <p:spPr>
          <a:xfrm>
            <a:off x="2350135" y="5921375"/>
            <a:ext cx="1485900" cy="180975"/>
          </a:xfrm>
          <a:prstGeom prst="round2SameRect">
            <a:avLst>
              <a:gd name="adj1" fmla="val 40349"/>
              <a:gd name="adj2" fmla="val 0"/>
            </a:avLst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9" name="ïśḷíḍe"/>
          <p:cNvSpPr/>
          <p:nvPr/>
        </p:nvSpPr>
        <p:spPr>
          <a:xfrm>
            <a:off x="2924810" y="4810125"/>
            <a:ext cx="283210" cy="283210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40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22" name="íš1íḍé"/>
          <p:cNvSpPr txBox="1"/>
          <p:nvPr/>
        </p:nvSpPr>
        <p:spPr>
          <a:xfrm>
            <a:off x="6126480" y="1212850"/>
            <a:ext cx="5424170" cy="85217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25000"/>
            </a:pPr>
            <a:r>
              <a:rPr lang="en-US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腌制</a:t>
            </a:r>
            <a:endParaRPr lang="zh-CN" altLang="en-US" sz="3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iSļîďè"/>
          <p:cNvSpPr txBox="1"/>
          <p:nvPr/>
        </p:nvSpPr>
        <p:spPr>
          <a:xfrm>
            <a:off x="6126480" y="1920240"/>
            <a:ext cx="5424805" cy="206184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SzPct val="25000"/>
            </a:pPr>
            <a:r>
              <a:rPr 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用腌料把猪颈肉腌制6小时以上。</a:t>
            </a:r>
            <a:endParaRPr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861060" y="2044700"/>
            <a:ext cx="4464000" cy="262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37118" y="559837"/>
            <a:ext cx="11454882" cy="768859"/>
            <a:chOff x="737118" y="559837"/>
            <a:chExt cx="11454882" cy="768859"/>
          </a:xfrm>
        </p:grpSpPr>
        <p:grpSp>
          <p:nvGrpSpPr>
            <p:cNvPr id="5" name="组合 4"/>
            <p:cNvGrpSpPr/>
            <p:nvPr/>
          </p:nvGrpSpPr>
          <p:grpSpPr>
            <a:xfrm>
              <a:off x="737118" y="559837"/>
              <a:ext cx="8691117" cy="768859"/>
              <a:chOff x="737118" y="559837"/>
              <a:chExt cx="8691117" cy="768859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37118" y="559837"/>
                <a:ext cx="653143" cy="653143"/>
              </a:xfrm>
              <a:prstGeom prst="rect">
                <a:avLst/>
              </a:prstGeom>
              <a:solidFill>
                <a:srgbClr val="FEC001"/>
              </a:solidFill>
              <a:ln>
                <a:solidFill>
                  <a:srgbClr val="FEC0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505002" y="709062"/>
                <a:ext cx="1947326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制作过程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i$liďê"/>
              <p:cNvSpPr txBox="1"/>
              <p:nvPr/>
            </p:nvSpPr>
            <p:spPr>
              <a:xfrm>
                <a:off x="7564885" y="1008328"/>
                <a:ext cx="1863350" cy="320368"/>
              </a:xfrm>
              <a:prstGeom prst="rect">
                <a:avLst/>
              </a:prstGeom>
            </p:spPr>
            <p:txBody>
              <a:bodyPr vert="horz" wrap="square" lIns="91440" tIns="45720" rIns="91440" bIns="45720" anchor="ctr" anchorCtr="0">
                <a:noAutofit/>
              </a:bodyPr>
              <a:lstStyle/>
              <a:p>
                <a:pPr algn="dist">
                  <a:lnSpc>
                    <a:spcPct val="120000"/>
                  </a:lnSpc>
                </a:pPr>
                <a:endParaRPr lang="zh-CN" altLang="en-US" sz="12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p:grpSp>
        <p:cxnSp>
          <p:nvCxnSpPr>
            <p:cNvPr id="6" name="直接连接符 5"/>
            <p:cNvCxnSpPr/>
            <p:nvPr/>
          </p:nvCxnSpPr>
          <p:spPr>
            <a:xfrm>
              <a:off x="3592286" y="886408"/>
              <a:ext cx="7259216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1377126" y="886408"/>
              <a:ext cx="814874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>
              <a:off x="10886323" y="701442"/>
              <a:ext cx="46164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13</a:t>
              </a:r>
              <a:endParaRPr lang="zh-CN" altLang="en-US" dirty="0"/>
            </a:p>
          </p:txBody>
        </p:sp>
      </p:grpSp>
      <p:sp>
        <p:nvSpPr>
          <p:cNvPr id="13" name="işľïḑé"/>
          <p:cNvSpPr/>
          <p:nvPr/>
        </p:nvSpPr>
        <p:spPr>
          <a:xfrm>
            <a:off x="628650" y="1706245"/>
            <a:ext cx="4937760" cy="3616960"/>
          </a:xfrm>
          <a:prstGeom prst="roundRect">
            <a:avLst>
              <a:gd name="adj" fmla="val 844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5" name="îSļîďé"/>
          <p:cNvSpPr/>
          <p:nvPr/>
        </p:nvSpPr>
        <p:spPr>
          <a:xfrm>
            <a:off x="0" y="5699125"/>
            <a:ext cx="12192000" cy="1158875"/>
          </a:xfrm>
          <a:prstGeom prst="rect">
            <a:avLst/>
          </a:prstGeom>
          <a:solidFill>
            <a:srgbClr val="FE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6" name="ïŝḷíďê"/>
          <p:cNvSpPr/>
          <p:nvPr/>
        </p:nvSpPr>
        <p:spPr>
          <a:xfrm>
            <a:off x="2743200" y="5323205"/>
            <a:ext cx="699770" cy="598170"/>
          </a:xfrm>
          <a:prstGeom prst="trapezoi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7" name="îšļîďé"/>
          <p:cNvSpPr/>
          <p:nvPr/>
        </p:nvSpPr>
        <p:spPr>
          <a:xfrm>
            <a:off x="2980055" y="1818640"/>
            <a:ext cx="89535" cy="895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8" name="íSļïḋé"/>
          <p:cNvSpPr/>
          <p:nvPr/>
        </p:nvSpPr>
        <p:spPr>
          <a:xfrm>
            <a:off x="2350135" y="5921375"/>
            <a:ext cx="1485900" cy="180975"/>
          </a:xfrm>
          <a:prstGeom prst="round2SameRect">
            <a:avLst>
              <a:gd name="adj1" fmla="val 40349"/>
              <a:gd name="adj2" fmla="val 0"/>
            </a:avLst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9" name="ïśḷíḍe"/>
          <p:cNvSpPr/>
          <p:nvPr/>
        </p:nvSpPr>
        <p:spPr>
          <a:xfrm>
            <a:off x="2924810" y="4810125"/>
            <a:ext cx="283210" cy="283210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40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22" name="íš1íḍé"/>
          <p:cNvSpPr txBox="1"/>
          <p:nvPr/>
        </p:nvSpPr>
        <p:spPr>
          <a:xfrm>
            <a:off x="6096000" y="2211705"/>
            <a:ext cx="5424170" cy="85217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25000"/>
            </a:pPr>
            <a:r>
              <a:rPr lang="en-US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上叉烧针</a:t>
            </a:r>
            <a:endParaRPr lang="zh-CN" altLang="en-US" sz="3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iSļîďè"/>
          <p:cNvSpPr txBox="1"/>
          <p:nvPr/>
        </p:nvSpPr>
        <p:spPr>
          <a:xfrm>
            <a:off x="6096000" y="2992755"/>
            <a:ext cx="5424805" cy="104203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SzPct val="25000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把猪颈肉用叉烧针穿起、并用烧鸭钩挂起。</a:t>
            </a:r>
            <a:endParaRPr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834390" y="2045335"/>
            <a:ext cx="4464000" cy="262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37118" y="559837"/>
            <a:ext cx="11454882" cy="732790"/>
            <a:chOff x="737118" y="559837"/>
            <a:chExt cx="11454882" cy="732790"/>
          </a:xfrm>
        </p:grpSpPr>
        <p:grpSp>
          <p:nvGrpSpPr>
            <p:cNvPr id="5" name="组合 4"/>
            <p:cNvGrpSpPr/>
            <p:nvPr/>
          </p:nvGrpSpPr>
          <p:grpSpPr>
            <a:xfrm>
              <a:off x="737118" y="559837"/>
              <a:ext cx="2715210" cy="732790"/>
              <a:chOff x="737118" y="559837"/>
              <a:chExt cx="2715210" cy="73279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37118" y="559837"/>
                <a:ext cx="653143" cy="653143"/>
              </a:xfrm>
              <a:prstGeom prst="rect">
                <a:avLst/>
              </a:prstGeom>
              <a:solidFill>
                <a:srgbClr val="FEC001"/>
              </a:solidFill>
              <a:ln>
                <a:solidFill>
                  <a:srgbClr val="FEC0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505002" y="709062"/>
                <a:ext cx="1947326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制作过程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6" name="直接连接符 5"/>
            <p:cNvCxnSpPr/>
            <p:nvPr/>
          </p:nvCxnSpPr>
          <p:spPr>
            <a:xfrm>
              <a:off x="3592286" y="886408"/>
              <a:ext cx="7259216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1377126" y="886408"/>
              <a:ext cx="814874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>
              <a:off x="10851398" y="701442"/>
              <a:ext cx="49657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14</a:t>
              </a:r>
              <a:endParaRPr lang="zh-CN" altLang="en-US" dirty="0"/>
            </a:p>
          </p:txBody>
        </p:sp>
      </p:grpSp>
      <p:sp>
        <p:nvSpPr>
          <p:cNvPr id="13" name="işľïḑé"/>
          <p:cNvSpPr/>
          <p:nvPr/>
        </p:nvSpPr>
        <p:spPr>
          <a:xfrm>
            <a:off x="624205" y="1798320"/>
            <a:ext cx="4937760" cy="3616960"/>
          </a:xfrm>
          <a:prstGeom prst="roundRect">
            <a:avLst>
              <a:gd name="adj" fmla="val 844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5" name="îSļîďé"/>
          <p:cNvSpPr/>
          <p:nvPr/>
        </p:nvSpPr>
        <p:spPr>
          <a:xfrm>
            <a:off x="0" y="5699125"/>
            <a:ext cx="12192000" cy="1158875"/>
          </a:xfrm>
          <a:prstGeom prst="rect">
            <a:avLst/>
          </a:prstGeom>
          <a:solidFill>
            <a:srgbClr val="FE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6" name="ïŝḷíďê"/>
          <p:cNvSpPr/>
          <p:nvPr/>
        </p:nvSpPr>
        <p:spPr>
          <a:xfrm>
            <a:off x="2743200" y="5323205"/>
            <a:ext cx="699770" cy="598170"/>
          </a:xfrm>
          <a:prstGeom prst="trapezoi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7" name="îšļîďé"/>
          <p:cNvSpPr/>
          <p:nvPr/>
        </p:nvSpPr>
        <p:spPr>
          <a:xfrm>
            <a:off x="2980055" y="1818640"/>
            <a:ext cx="89535" cy="895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8" name="íSļïḋé"/>
          <p:cNvSpPr/>
          <p:nvPr/>
        </p:nvSpPr>
        <p:spPr>
          <a:xfrm>
            <a:off x="2350135" y="5921375"/>
            <a:ext cx="1485900" cy="180975"/>
          </a:xfrm>
          <a:prstGeom prst="round2SameRect">
            <a:avLst>
              <a:gd name="adj1" fmla="val 40349"/>
              <a:gd name="adj2" fmla="val 0"/>
            </a:avLst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9" name="ïśḷíḍe"/>
          <p:cNvSpPr/>
          <p:nvPr/>
        </p:nvSpPr>
        <p:spPr>
          <a:xfrm>
            <a:off x="2924810" y="4810125"/>
            <a:ext cx="283210" cy="283210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40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22" name="íš1íḍé"/>
          <p:cNvSpPr txBox="1"/>
          <p:nvPr/>
        </p:nvSpPr>
        <p:spPr>
          <a:xfrm>
            <a:off x="6096000" y="1818640"/>
            <a:ext cx="5424170" cy="85217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25000"/>
            </a:pPr>
            <a:r>
              <a:rPr lang="en-US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上炉烤制、刷糖浆</a:t>
            </a:r>
            <a:endParaRPr lang="zh-CN" altLang="en-US" sz="3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iSļîďè"/>
          <p:cNvSpPr txBox="1"/>
          <p:nvPr/>
        </p:nvSpPr>
        <p:spPr>
          <a:xfrm>
            <a:off x="5923280" y="3115310"/>
            <a:ext cx="5424805" cy="104203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SzPct val="25000"/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把猪颈肉放入160℃至170℃炉温内烤25分钟；烤好的猪颈肉拿出来刷上秘制麦芽糖。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861060" y="2044700"/>
            <a:ext cx="4464000" cy="2628000"/>
          </a:xfrm>
          <a:prstGeom prst="rect">
            <a:avLst/>
          </a:prstGeom>
        </p:spPr>
      </p:pic>
      <p:pic>
        <p:nvPicPr>
          <p:cNvPr id="395" name="图片 395" descr="2.3"/>
          <p:cNvPicPr/>
          <p:nvPr/>
        </p:nvPicPr>
        <p:blipFill>
          <a:blip r:embed="rId2"/>
          <a:stretch>
            <a:fillRect/>
          </a:stretch>
        </p:blipFill>
        <p:spPr>
          <a:xfrm>
            <a:off x="861060" y="2045018"/>
            <a:ext cx="4464000" cy="262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37118" y="559837"/>
            <a:ext cx="11454882" cy="973329"/>
            <a:chOff x="737118" y="559837"/>
            <a:chExt cx="11454882" cy="973329"/>
          </a:xfrm>
        </p:grpSpPr>
        <p:grpSp>
          <p:nvGrpSpPr>
            <p:cNvPr id="5" name="组合 4"/>
            <p:cNvGrpSpPr/>
            <p:nvPr/>
          </p:nvGrpSpPr>
          <p:grpSpPr>
            <a:xfrm>
              <a:off x="737118" y="559837"/>
              <a:ext cx="9216897" cy="973329"/>
              <a:chOff x="737118" y="559837"/>
              <a:chExt cx="9216897" cy="973329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37118" y="559837"/>
                <a:ext cx="653143" cy="653143"/>
              </a:xfrm>
              <a:prstGeom prst="rect">
                <a:avLst/>
              </a:prstGeom>
              <a:solidFill>
                <a:srgbClr val="FEC001"/>
              </a:solidFill>
              <a:ln>
                <a:solidFill>
                  <a:srgbClr val="FEC0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505002" y="709062"/>
                <a:ext cx="1947326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制作过程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i$liďê"/>
              <p:cNvSpPr txBox="1"/>
              <p:nvPr/>
            </p:nvSpPr>
            <p:spPr>
              <a:xfrm>
                <a:off x="8090665" y="1212798"/>
                <a:ext cx="1863350" cy="320368"/>
              </a:xfrm>
              <a:prstGeom prst="rect">
                <a:avLst/>
              </a:prstGeom>
            </p:spPr>
            <p:txBody>
              <a:bodyPr vert="horz" wrap="square" lIns="91440" tIns="45720" rIns="91440" bIns="45720" anchor="ctr" anchorCtr="0">
                <a:noAutofit/>
              </a:bodyPr>
              <a:lstStyle/>
              <a:p>
                <a:pPr algn="dist">
                  <a:lnSpc>
                    <a:spcPct val="120000"/>
                  </a:lnSpc>
                </a:pPr>
                <a:endParaRPr lang="zh-CN" altLang="en-US" sz="12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p:grpSp>
        <p:cxnSp>
          <p:nvCxnSpPr>
            <p:cNvPr id="6" name="直接连接符 5"/>
            <p:cNvCxnSpPr/>
            <p:nvPr/>
          </p:nvCxnSpPr>
          <p:spPr>
            <a:xfrm>
              <a:off x="3592286" y="886408"/>
              <a:ext cx="7259216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1377126" y="886408"/>
              <a:ext cx="814874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>
              <a:off x="10879973" y="701442"/>
              <a:ext cx="46799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15</a:t>
              </a:r>
              <a:endParaRPr lang="zh-CN" altLang="en-US" dirty="0"/>
            </a:p>
          </p:txBody>
        </p:sp>
      </p:grpSp>
      <p:sp>
        <p:nvSpPr>
          <p:cNvPr id="13" name="işľïḑé"/>
          <p:cNvSpPr/>
          <p:nvPr/>
        </p:nvSpPr>
        <p:spPr>
          <a:xfrm>
            <a:off x="628650" y="1706245"/>
            <a:ext cx="4937760" cy="3616960"/>
          </a:xfrm>
          <a:prstGeom prst="roundRect">
            <a:avLst>
              <a:gd name="adj" fmla="val 844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5" name="îSļîďé"/>
          <p:cNvSpPr/>
          <p:nvPr/>
        </p:nvSpPr>
        <p:spPr>
          <a:xfrm>
            <a:off x="0" y="5699125"/>
            <a:ext cx="12192000" cy="1158875"/>
          </a:xfrm>
          <a:prstGeom prst="rect">
            <a:avLst/>
          </a:prstGeom>
          <a:solidFill>
            <a:srgbClr val="FE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6" name="ïŝḷíďê"/>
          <p:cNvSpPr/>
          <p:nvPr/>
        </p:nvSpPr>
        <p:spPr>
          <a:xfrm>
            <a:off x="2743200" y="5323205"/>
            <a:ext cx="699770" cy="598170"/>
          </a:xfrm>
          <a:prstGeom prst="trapezoi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7" name="îšļîďé"/>
          <p:cNvSpPr/>
          <p:nvPr/>
        </p:nvSpPr>
        <p:spPr>
          <a:xfrm>
            <a:off x="2980055" y="1818640"/>
            <a:ext cx="89535" cy="895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8" name="íSļïḋé"/>
          <p:cNvSpPr/>
          <p:nvPr/>
        </p:nvSpPr>
        <p:spPr>
          <a:xfrm>
            <a:off x="2350135" y="5921375"/>
            <a:ext cx="1485900" cy="180975"/>
          </a:xfrm>
          <a:prstGeom prst="round2SameRect">
            <a:avLst>
              <a:gd name="adj1" fmla="val 40349"/>
              <a:gd name="adj2" fmla="val 0"/>
            </a:avLst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9" name="ïśḷíḍe"/>
          <p:cNvSpPr/>
          <p:nvPr/>
        </p:nvSpPr>
        <p:spPr>
          <a:xfrm>
            <a:off x="2924810" y="4810125"/>
            <a:ext cx="283210" cy="283210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40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22" name="íš1íḍé"/>
          <p:cNvSpPr txBox="1"/>
          <p:nvPr/>
        </p:nvSpPr>
        <p:spPr>
          <a:xfrm>
            <a:off x="6096000" y="2211705"/>
            <a:ext cx="5424170" cy="85217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25000"/>
            </a:pPr>
            <a:r>
              <a:rPr lang="en-US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7.</a:t>
            </a:r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回炉复烤</a:t>
            </a:r>
            <a:endParaRPr lang="zh-CN" altLang="en-US" sz="3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iSļîďè"/>
          <p:cNvSpPr txBox="1"/>
          <p:nvPr/>
        </p:nvSpPr>
        <p:spPr>
          <a:xfrm>
            <a:off x="6176010" y="3216910"/>
            <a:ext cx="5424805" cy="104203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SzPct val="25000"/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把烤炉加热炉温180℃</a:t>
            </a:r>
            <a:r>
              <a:rPr 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；把刷好秘制麦芽糖的猪颈肉回炉再烤10分钟至麦芽糖糖化。</a:t>
            </a:r>
            <a:endParaRPr 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737235" y="2045335"/>
            <a:ext cx="4464000" cy="262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37118" y="559837"/>
            <a:ext cx="11454882" cy="973329"/>
            <a:chOff x="737118" y="559837"/>
            <a:chExt cx="11454882" cy="973329"/>
          </a:xfrm>
        </p:grpSpPr>
        <p:grpSp>
          <p:nvGrpSpPr>
            <p:cNvPr id="5" name="组合 4"/>
            <p:cNvGrpSpPr/>
            <p:nvPr/>
          </p:nvGrpSpPr>
          <p:grpSpPr>
            <a:xfrm>
              <a:off x="737118" y="559837"/>
              <a:ext cx="9216897" cy="973329"/>
              <a:chOff x="737118" y="559837"/>
              <a:chExt cx="9216897" cy="973329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37118" y="559837"/>
                <a:ext cx="653143" cy="653143"/>
              </a:xfrm>
              <a:prstGeom prst="rect">
                <a:avLst/>
              </a:prstGeom>
              <a:solidFill>
                <a:srgbClr val="FEC001"/>
              </a:solidFill>
              <a:ln>
                <a:solidFill>
                  <a:srgbClr val="FEC0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505002" y="709062"/>
                <a:ext cx="1947326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制作过程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i$liďê"/>
              <p:cNvSpPr txBox="1"/>
              <p:nvPr/>
            </p:nvSpPr>
            <p:spPr>
              <a:xfrm>
                <a:off x="8090665" y="1212798"/>
                <a:ext cx="1863350" cy="320368"/>
              </a:xfrm>
              <a:prstGeom prst="rect">
                <a:avLst/>
              </a:prstGeom>
            </p:spPr>
            <p:txBody>
              <a:bodyPr vert="horz" wrap="square" lIns="91440" tIns="45720" rIns="91440" bIns="45720" anchor="ctr" anchorCtr="0">
                <a:noAutofit/>
              </a:bodyPr>
              <a:lstStyle/>
              <a:p>
                <a:pPr algn="dist">
                  <a:lnSpc>
                    <a:spcPct val="120000"/>
                  </a:lnSpc>
                </a:pPr>
                <a:endParaRPr lang="zh-CN" altLang="en-US" sz="12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p:grpSp>
        <p:cxnSp>
          <p:nvCxnSpPr>
            <p:cNvPr id="6" name="直接连接符 5"/>
            <p:cNvCxnSpPr/>
            <p:nvPr/>
          </p:nvCxnSpPr>
          <p:spPr>
            <a:xfrm>
              <a:off x="3592286" y="886408"/>
              <a:ext cx="7259216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1377126" y="886408"/>
              <a:ext cx="814874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>
              <a:off x="10879973" y="701442"/>
              <a:ext cx="46799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16</a:t>
              </a:r>
              <a:endParaRPr lang="zh-CN" altLang="en-US" dirty="0"/>
            </a:p>
          </p:txBody>
        </p:sp>
      </p:grpSp>
      <p:sp>
        <p:nvSpPr>
          <p:cNvPr id="13" name="işľïḑé"/>
          <p:cNvSpPr/>
          <p:nvPr/>
        </p:nvSpPr>
        <p:spPr>
          <a:xfrm>
            <a:off x="555625" y="1758315"/>
            <a:ext cx="4937760" cy="3616960"/>
          </a:xfrm>
          <a:prstGeom prst="roundRect">
            <a:avLst>
              <a:gd name="adj" fmla="val 844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5" name="îSļîďé"/>
          <p:cNvSpPr/>
          <p:nvPr/>
        </p:nvSpPr>
        <p:spPr>
          <a:xfrm>
            <a:off x="0" y="5699125"/>
            <a:ext cx="12192000" cy="1158875"/>
          </a:xfrm>
          <a:prstGeom prst="rect">
            <a:avLst/>
          </a:prstGeom>
          <a:solidFill>
            <a:srgbClr val="FEC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6" name="ïŝḷíďê"/>
          <p:cNvSpPr/>
          <p:nvPr/>
        </p:nvSpPr>
        <p:spPr>
          <a:xfrm>
            <a:off x="2743200" y="5323205"/>
            <a:ext cx="699770" cy="598170"/>
          </a:xfrm>
          <a:prstGeom prst="trapezoid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7" name="îšļîďé"/>
          <p:cNvSpPr/>
          <p:nvPr/>
        </p:nvSpPr>
        <p:spPr>
          <a:xfrm>
            <a:off x="2980055" y="1818640"/>
            <a:ext cx="89535" cy="895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8" name="íSļïḋé"/>
          <p:cNvSpPr/>
          <p:nvPr/>
        </p:nvSpPr>
        <p:spPr>
          <a:xfrm>
            <a:off x="2350135" y="5921375"/>
            <a:ext cx="1485900" cy="180975"/>
          </a:xfrm>
          <a:prstGeom prst="round2SameRect">
            <a:avLst>
              <a:gd name="adj1" fmla="val 40349"/>
              <a:gd name="adj2" fmla="val 0"/>
            </a:avLst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9" name="ïśḷíḍe"/>
          <p:cNvSpPr/>
          <p:nvPr/>
        </p:nvSpPr>
        <p:spPr>
          <a:xfrm>
            <a:off x="2924810" y="4810125"/>
            <a:ext cx="283210" cy="283210"/>
          </a:xfrm>
          <a:prstGeom prst="teardrop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 fontScale="40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22" name="íš1íḍé"/>
          <p:cNvSpPr txBox="1"/>
          <p:nvPr/>
        </p:nvSpPr>
        <p:spPr>
          <a:xfrm>
            <a:off x="6096000" y="2211705"/>
            <a:ext cx="5424170" cy="85217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25000"/>
            </a:pPr>
            <a:r>
              <a:rPr lang="en-US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8.</a:t>
            </a:r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成熟鉴别、装盘</a:t>
            </a:r>
            <a:endParaRPr lang="zh-CN" altLang="en-US" sz="3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iSļîďè"/>
          <p:cNvSpPr txBox="1"/>
          <p:nvPr/>
        </p:nvSpPr>
        <p:spPr>
          <a:xfrm>
            <a:off x="5822315" y="3063875"/>
            <a:ext cx="6236970" cy="195262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SzPct val="25000"/>
            </a:pPr>
            <a:r>
              <a:rPr 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①按时间要求。②看猪颈肉流出汁水色泽</a:t>
            </a:r>
            <a:r>
              <a:rPr 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；烧熟后取出去除烧鸭钩、叉烧针；冷却至60左右，改刀切片（6cmx3cm）件，摆回原型、装盘。</a:t>
            </a:r>
            <a:endParaRPr 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792480" y="2141855"/>
            <a:ext cx="4464000" cy="2628000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2"/>
          <a:stretch>
            <a:fillRect/>
          </a:stretch>
        </p:blipFill>
        <p:spPr>
          <a:xfrm>
            <a:off x="792480" y="2181860"/>
            <a:ext cx="4464000" cy="262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459740" y="2680970"/>
            <a:ext cx="4199890" cy="1227455"/>
            <a:chOff x="724" y="4222"/>
            <a:chExt cx="6614" cy="1933"/>
          </a:xfrm>
        </p:grpSpPr>
        <p:sp>
          <p:nvSpPr>
            <p:cNvPr id="2" name="文本框 1"/>
            <p:cNvSpPr txBox="1"/>
            <p:nvPr/>
          </p:nvSpPr>
          <p:spPr>
            <a:xfrm>
              <a:off x="724" y="4222"/>
              <a:ext cx="6614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48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任务总结</a:t>
              </a:r>
              <a:endPara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i$liďê"/>
            <p:cNvSpPr txBox="1"/>
            <p:nvPr/>
          </p:nvSpPr>
          <p:spPr>
            <a:xfrm>
              <a:off x="823" y="5650"/>
              <a:ext cx="6515" cy="505"/>
            </a:xfrm>
            <a:prstGeom prst="rect">
              <a:avLst/>
            </a:prstGeom>
          </p:spPr>
          <p:txBody>
            <a:bodyPr vert="horz" wrap="square" lIns="91440" tIns="45720" rIns="91440" bIns="45720" anchor="ctr" anchorCtr="0">
              <a:no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en-US" altLang="zh-CN" sz="2800" dirty="0">
                  <a:solidFill>
                    <a:schemeClr val="bg2">
                      <a:lumMod val="50000"/>
                    </a:schemeClr>
                  </a:solidFill>
                </a:rPr>
                <a:t>teaching summary</a:t>
              </a:r>
              <a:endParaRPr lang="en-US" altLang="zh-CN" sz="28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0" name="任意多边形 9"/>
          <p:cNvSpPr/>
          <p:nvPr/>
        </p:nvSpPr>
        <p:spPr>
          <a:xfrm>
            <a:off x="4538345" y="0"/>
            <a:ext cx="7653655" cy="6858000"/>
          </a:xfrm>
          <a:custGeom>
            <a:avLst/>
            <a:gdLst>
              <a:gd name="connsiteX0" fmla="*/ 0 w 12053"/>
              <a:gd name="connsiteY0" fmla="*/ 10791 h 10800"/>
              <a:gd name="connsiteX1" fmla="*/ 5647 w 12053"/>
              <a:gd name="connsiteY1" fmla="*/ 20 h 10800"/>
              <a:gd name="connsiteX2" fmla="*/ 12053 w 12053"/>
              <a:gd name="connsiteY2" fmla="*/ 0 h 10800"/>
              <a:gd name="connsiteX3" fmla="*/ 12053 w 12053"/>
              <a:gd name="connsiteY3" fmla="*/ 10800 h 10800"/>
              <a:gd name="connsiteX4" fmla="*/ 4133 w 12053"/>
              <a:gd name="connsiteY4" fmla="*/ 10800 h 10800"/>
              <a:gd name="connsiteX5" fmla="*/ 0 w 12053"/>
              <a:gd name="connsiteY5" fmla="*/ 10791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53" h="10800">
                <a:moveTo>
                  <a:pt x="0" y="10791"/>
                </a:moveTo>
                <a:lnTo>
                  <a:pt x="5647" y="20"/>
                </a:lnTo>
                <a:lnTo>
                  <a:pt x="12053" y="0"/>
                </a:lnTo>
                <a:lnTo>
                  <a:pt x="12053" y="10800"/>
                </a:lnTo>
                <a:lnTo>
                  <a:pt x="4133" y="10800"/>
                </a:lnTo>
                <a:lnTo>
                  <a:pt x="0" y="10791"/>
                </a:lnTo>
                <a:close/>
              </a:path>
            </a:pathLst>
          </a:cu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297805" y="2482850"/>
            <a:ext cx="1892300" cy="1892300"/>
            <a:chOff x="8343" y="3910"/>
            <a:chExt cx="2980" cy="2980"/>
          </a:xfrm>
        </p:grpSpPr>
        <p:sp>
          <p:nvSpPr>
            <p:cNvPr id="5" name="泪滴形 4"/>
            <p:cNvSpPr/>
            <p:nvPr/>
          </p:nvSpPr>
          <p:spPr>
            <a:xfrm>
              <a:off x="8343" y="3910"/>
              <a:ext cx="2980" cy="2980"/>
            </a:xfrm>
            <a:prstGeom prst="teardrop">
              <a:avLst/>
            </a:prstGeom>
            <a:solidFill>
              <a:srgbClr val="FEC001"/>
            </a:solidFill>
            <a:ln>
              <a:solidFill>
                <a:srgbClr val="FEC0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162" y="4794"/>
              <a:ext cx="1343" cy="1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4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" name="椭圆 5"/>
          <p:cNvSpPr/>
          <p:nvPr/>
        </p:nvSpPr>
        <p:spPr>
          <a:xfrm>
            <a:off x="5508690" y="2693708"/>
            <a:ext cx="1470582" cy="1470582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737118" y="559837"/>
            <a:ext cx="11454882" cy="695960"/>
            <a:chOff x="737118" y="559837"/>
            <a:chExt cx="11454882" cy="695960"/>
          </a:xfrm>
        </p:grpSpPr>
        <p:grpSp>
          <p:nvGrpSpPr>
            <p:cNvPr id="12" name="组合 11"/>
            <p:cNvGrpSpPr/>
            <p:nvPr/>
          </p:nvGrpSpPr>
          <p:grpSpPr>
            <a:xfrm>
              <a:off x="737118" y="559837"/>
              <a:ext cx="2727275" cy="695960"/>
              <a:chOff x="737118" y="559837"/>
              <a:chExt cx="2727275" cy="695960"/>
            </a:xfrm>
          </p:grpSpPr>
          <p:sp>
            <p:nvSpPr>
              <p:cNvPr id="16" name="矩形 15"/>
              <p:cNvSpPr/>
              <p:nvPr/>
            </p:nvSpPr>
            <p:spPr>
              <a:xfrm>
                <a:off x="737118" y="559837"/>
                <a:ext cx="653143" cy="653143"/>
              </a:xfrm>
              <a:prstGeom prst="rect">
                <a:avLst/>
              </a:prstGeom>
              <a:solidFill>
                <a:srgbClr val="FEC001"/>
              </a:solidFill>
              <a:ln>
                <a:solidFill>
                  <a:srgbClr val="FEC0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1517067" y="672232"/>
                <a:ext cx="1947326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成品要求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13" name="直接连接符 12"/>
            <p:cNvCxnSpPr/>
            <p:nvPr/>
          </p:nvCxnSpPr>
          <p:spPr>
            <a:xfrm>
              <a:off x="3592286" y="886408"/>
              <a:ext cx="7259216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1377126" y="886408"/>
              <a:ext cx="814874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10912367" y="702377"/>
              <a:ext cx="528186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18</a:t>
              </a:r>
              <a:endParaRPr lang="zh-CN" altLang="en-US" dirty="0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798195" y="1590040"/>
            <a:ext cx="9337040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200000"/>
              </a:lnSpc>
            </a:pPr>
            <a:r>
              <a:rPr sz="3600">
                <a:latin typeface="微软雅黑" panose="020B0503020204020204" pitchFamily="34" charset="-122"/>
                <a:ea typeface="微软雅黑" panose="020B0503020204020204" pitchFamily="34" charset="-122"/>
              </a:rPr>
              <a:t>色泽：棕红色。</a:t>
            </a:r>
            <a:endParaRPr sz="3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200000"/>
              </a:lnSpc>
            </a:pPr>
            <a:r>
              <a:rPr sz="3600">
                <a:latin typeface="微软雅黑" panose="020B0503020204020204" pitchFamily="34" charset="-122"/>
                <a:ea typeface="微软雅黑" panose="020B0503020204020204" pitchFamily="34" charset="-122"/>
              </a:rPr>
              <a:t>形态：所用器皿形状。</a:t>
            </a:r>
            <a:endParaRPr sz="3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200000"/>
              </a:lnSpc>
            </a:pPr>
            <a:r>
              <a:rPr sz="3600">
                <a:latin typeface="微软雅黑" panose="020B0503020204020204" pitchFamily="34" charset="-122"/>
                <a:ea typeface="微软雅黑" panose="020B0503020204020204" pitchFamily="34" charset="-122"/>
              </a:rPr>
              <a:t>质感：咸鲜微甜。</a:t>
            </a:r>
            <a:endParaRPr sz="3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7341870" y="2209165"/>
            <a:ext cx="3687445" cy="2795905"/>
          </a:xfrm>
          <a:prstGeom prst="ellipse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747278" y="559837"/>
            <a:ext cx="11454882" cy="695960"/>
            <a:chOff x="737118" y="559837"/>
            <a:chExt cx="11454882" cy="695960"/>
          </a:xfrm>
        </p:grpSpPr>
        <p:grpSp>
          <p:nvGrpSpPr>
            <p:cNvPr id="12" name="组合 11"/>
            <p:cNvGrpSpPr/>
            <p:nvPr/>
          </p:nvGrpSpPr>
          <p:grpSpPr>
            <a:xfrm>
              <a:off x="737118" y="559837"/>
              <a:ext cx="2727275" cy="695960"/>
              <a:chOff x="737118" y="559837"/>
              <a:chExt cx="2727275" cy="695960"/>
            </a:xfrm>
          </p:grpSpPr>
          <p:sp>
            <p:nvSpPr>
              <p:cNvPr id="16" name="矩形 15"/>
              <p:cNvSpPr/>
              <p:nvPr/>
            </p:nvSpPr>
            <p:spPr>
              <a:xfrm>
                <a:off x="737118" y="559837"/>
                <a:ext cx="653143" cy="653143"/>
              </a:xfrm>
              <a:prstGeom prst="rect">
                <a:avLst/>
              </a:prstGeom>
              <a:solidFill>
                <a:srgbClr val="FEC001"/>
              </a:solidFill>
              <a:ln>
                <a:solidFill>
                  <a:srgbClr val="FEC0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1517067" y="672232"/>
                <a:ext cx="1947326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重点要领</a:t>
                </a:r>
                <a:endParaRPr lang="zh-CN" altLang="en-US" sz="32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13" name="直接连接符 12"/>
            <p:cNvCxnSpPr/>
            <p:nvPr/>
          </p:nvCxnSpPr>
          <p:spPr>
            <a:xfrm>
              <a:off x="3592286" y="886408"/>
              <a:ext cx="7259216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1377126" y="886408"/>
              <a:ext cx="814874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10916812" y="701742"/>
              <a:ext cx="528186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19</a:t>
              </a:r>
              <a:endParaRPr lang="zh-CN" altLang="en-US" dirty="0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612775" y="1623060"/>
            <a:ext cx="9337040" cy="40309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  </a:t>
            </a:r>
            <a:r>
              <a:rPr lang="zh-CN" altLang="en-US" sz="3200"/>
              <a:t>一、任务重点</a:t>
            </a:r>
            <a:endParaRPr lang="zh-CN" altLang="en-US" sz="3200"/>
          </a:p>
          <a:p>
            <a:r>
              <a:rPr lang="zh-CN" altLang="en-US" sz="3200"/>
              <a:t>1.腌制入味要求。</a:t>
            </a:r>
            <a:endParaRPr lang="zh-CN" altLang="en-US" sz="3200"/>
          </a:p>
          <a:p>
            <a:r>
              <a:rPr lang="zh-CN" altLang="en-US" sz="3200"/>
              <a:t>2.烤制温度的控制。</a:t>
            </a:r>
            <a:endParaRPr lang="zh-CN" altLang="en-US" sz="3200"/>
          </a:p>
          <a:p>
            <a:r>
              <a:rPr lang="zh-CN" altLang="en-US" sz="3200"/>
              <a:t>3.烧制成品色泽要求。</a:t>
            </a:r>
            <a:endParaRPr lang="zh-CN" altLang="en-US" sz="3200"/>
          </a:p>
          <a:p>
            <a:r>
              <a:rPr lang="zh-CN" altLang="en-US" sz="3200"/>
              <a:t>二、操作要领</a:t>
            </a:r>
            <a:endParaRPr lang="zh-CN" altLang="en-US" sz="3200"/>
          </a:p>
          <a:p>
            <a:r>
              <a:rPr lang="zh-CN" altLang="en-US" sz="3200"/>
              <a:t>1.腌制味道方面。</a:t>
            </a:r>
            <a:endParaRPr lang="zh-CN" altLang="en-US" sz="3200"/>
          </a:p>
          <a:p>
            <a:r>
              <a:rPr lang="zh-CN" altLang="en-US" sz="3200"/>
              <a:t>2.烧制前形态。</a:t>
            </a:r>
            <a:endParaRPr lang="zh-CN" altLang="en-US" sz="3200"/>
          </a:p>
          <a:p>
            <a:r>
              <a:rPr lang="zh-CN" altLang="en-US" sz="3200"/>
              <a:t>3.刀工切片的均匀度。</a:t>
            </a:r>
            <a:endParaRPr lang="zh-CN" altLang="en-US" sz="3200"/>
          </a:p>
        </p:txBody>
      </p:sp>
      <p:sp>
        <p:nvSpPr>
          <p:cNvPr id="2" name="正五边形 1"/>
          <p:cNvSpPr/>
          <p:nvPr/>
        </p:nvSpPr>
        <p:spPr>
          <a:xfrm>
            <a:off x="7367270" y="1832610"/>
            <a:ext cx="3373120" cy="3070860"/>
          </a:xfrm>
          <a:prstGeom prst="pentagon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FEC001"/>
          </a:solidFill>
          <a:ln>
            <a:solidFill>
              <a:srgbClr val="FE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95654" y="342900"/>
            <a:ext cx="11350869" cy="61546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869555" y="4029710"/>
            <a:ext cx="3072765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8000" b="1" dirty="0" smtClean="0">
                <a:blipFill>
                  <a:blip r:embed="rId1"/>
                  <a:stretch>
                    <a:fillRect/>
                  </a:stretch>
                </a:blip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8000" b="1" dirty="0" smtClean="0">
              <a:blipFill>
                <a:blip r:embed="rId1"/>
                <a:stretch>
                  <a:fillRect/>
                </a:stretch>
              </a:blip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ís1îḑê"/>
          <p:cNvGrpSpPr/>
          <p:nvPr/>
        </p:nvGrpSpPr>
        <p:grpSpPr>
          <a:xfrm>
            <a:off x="1263624" y="1259910"/>
            <a:ext cx="4671883" cy="709210"/>
            <a:chOff x="2891644" y="2187048"/>
            <a:chExt cx="4671883" cy="709210"/>
          </a:xfrm>
        </p:grpSpPr>
        <p:sp>
          <p:nvSpPr>
            <p:cNvPr id="9" name="îsľïḍè"/>
            <p:cNvSpPr/>
            <p:nvPr/>
          </p:nvSpPr>
          <p:spPr bwMode="auto">
            <a:xfrm>
              <a:off x="2891644" y="2187048"/>
              <a:ext cx="709210" cy="709210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  <a:round/>
            </a:ln>
          </p:spPr>
          <p:txBody>
            <a:bodyPr rot="0" spcFirstLastPara="0" vert="horz" wrap="square" lIns="91440" tIns="45720" rIns="91440" bIns="45720" anchor="ctr" anchorCtr="1" forceAA="0" compatLnSpc="1">
              <a:normAutofit/>
            </a:bodyPr>
            <a:lstStyle/>
            <a:p>
              <a:pPr algn="ctr"/>
              <a:r>
                <a:rPr lang="en-US" altLang="zh-CN" sz="3200" dirty="0">
                  <a:latin typeface="Impact" panose="020B0806030902050204" pitchFamily="34" charset="0"/>
                </a:rPr>
                <a:t>01</a:t>
              </a:r>
              <a:endParaRPr lang="en-US" altLang="zh-CN" sz="3200" dirty="0">
                <a:latin typeface="Impact" panose="020B0806030902050204" pitchFamily="34" charset="0"/>
              </a:endParaRPr>
            </a:p>
          </p:txBody>
        </p:sp>
        <p:sp>
          <p:nvSpPr>
            <p:cNvPr id="11" name="ïṧ1íďè"/>
            <p:cNvSpPr txBox="1"/>
            <p:nvPr/>
          </p:nvSpPr>
          <p:spPr>
            <a:xfrm>
              <a:off x="3600953" y="2521410"/>
              <a:ext cx="3962574" cy="242864"/>
            </a:xfrm>
            <a:prstGeom prst="rect">
              <a:avLst/>
            </a:prstGeom>
            <a:noFill/>
          </p:spPr>
          <p:txBody>
            <a:bodyPr wrap="square" lIns="91440" tIns="45720" rIns="91440" bIns="45720" anchor="b" anchorCtr="0">
              <a:noAutofit/>
            </a:bodyPr>
            <a:lstStyle/>
            <a:p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任务导入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îślíḓe"/>
          <p:cNvGrpSpPr/>
          <p:nvPr/>
        </p:nvGrpSpPr>
        <p:grpSpPr>
          <a:xfrm>
            <a:off x="1263624" y="2567249"/>
            <a:ext cx="4752528" cy="709210"/>
            <a:chOff x="2891644" y="2990233"/>
            <a:chExt cx="4752528" cy="709210"/>
          </a:xfrm>
        </p:grpSpPr>
        <p:sp>
          <p:nvSpPr>
            <p:cNvPr id="14" name="íṡlîḓè"/>
            <p:cNvSpPr/>
            <p:nvPr/>
          </p:nvSpPr>
          <p:spPr bwMode="auto">
            <a:xfrm>
              <a:off x="2891644" y="2990233"/>
              <a:ext cx="709210" cy="709210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  <a:round/>
            </a:ln>
          </p:spPr>
          <p:txBody>
            <a:bodyPr rot="0" spcFirstLastPara="0" vert="horz" wrap="square" lIns="91440" tIns="45720" rIns="91440" bIns="45720" anchor="ctr" anchorCtr="1" forceAA="0" compatLnSpc="1">
              <a:normAutofit/>
            </a:bodyPr>
            <a:lstStyle/>
            <a:p>
              <a:pPr algn="ctr"/>
              <a:r>
                <a:rPr lang="en-US" altLang="zh-CN" sz="3200">
                  <a:latin typeface="Impact" panose="020B0806030902050204" pitchFamily="34" charset="0"/>
                </a:rPr>
                <a:t>02</a:t>
              </a:r>
              <a:endParaRPr lang="en-US" altLang="zh-CN" sz="3200">
                <a:latin typeface="Impact" panose="020B0806030902050204" pitchFamily="34" charset="0"/>
              </a:endParaRPr>
            </a:p>
          </p:txBody>
        </p:sp>
        <p:sp>
          <p:nvSpPr>
            <p:cNvPr id="16" name="islídê"/>
            <p:cNvSpPr txBox="1"/>
            <p:nvPr/>
          </p:nvSpPr>
          <p:spPr>
            <a:xfrm>
              <a:off x="3681598" y="3384187"/>
              <a:ext cx="3962574" cy="242864"/>
            </a:xfrm>
            <a:prstGeom prst="rect">
              <a:avLst/>
            </a:prstGeom>
            <a:noFill/>
          </p:spPr>
          <p:txBody>
            <a:bodyPr wrap="square" lIns="91440" tIns="45720" rIns="91440" bIns="45720" anchor="b" anchorCtr="0">
              <a:noAutofit/>
            </a:bodyPr>
            <a:lstStyle/>
            <a:p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任务目标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ïŝľïḓé"/>
          <p:cNvGrpSpPr/>
          <p:nvPr/>
        </p:nvGrpSpPr>
        <p:grpSpPr>
          <a:xfrm>
            <a:off x="1263624" y="3874588"/>
            <a:ext cx="4752528" cy="709210"/>
            <a:chOff x="2891644" y="3793418"/>
            <a:chExt cx="4752528" cy="709210"/>
          </a:xfrm>
        </p:grpSpPr>
        <p:sp>
          <p:nvSpPr>
            <p:cNvPr id="19" name="iSļíḍé"/>
            <p:cNvSpPr/>
            <p:nvPr/>
          </p:nvSpPr>
          <p:spPr bwMode="auto">
            <a:xfrm>
              <a:off x="2891644" y="3793418"/>
              <a:ext cx="709210" cy="709210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  <a:round/>
            </a:ln>
          </p:spPr>
          <p:txBody>
            <a:bodyPr rot="0" spcFirstLastPara="0" vert="horz" wrap="square" lIns="91440" tIns="45720" rIns="91440" bIns="45720" anchor="ctr" anchorCtr="1" forceAA="0" compatLnSpc="1">
              <a:normAutofit/>
            </a:bodyPr>
            <a:lstStyle/>
            <a:p>
              <a:pPr algn="ctr"/>
              <a:r>
                <a:rPr lang="en-US" altLang="zh-CN" sz="3200" dirty="0">
                  <a:latin typeface="Impact" panose="020B0806030902050204" pitchFamily="34" charset="0"/>
                </a:rPr>
                <a:t>03</a:t>
              </a:r>
              <a:endParaRPr lang="en-US" altLang="zh-CN" sz="3200" dirty="0">
                <a:latin typeface="Impact" panose="020B0806030902050204" pitchFamily="34" charset="0"/>
              </a:endParaRPr>
            </a:p>
          </p:txBody>
        </p:sp>
        <p:sp>
          <p:nvSpPr>
            <p:cNvPr id="21" name="ïṧ1ïḓe"/>
            <p:cNvSpPr txBox="1"/>
            <p:nvPr/>
          </p:nvSpPr>
          <p:spPr>
            <a:xfrm>
              <a:off x="3681598" y="4075710"/>
              <a:ext cx="3962574" cy="242864"/>
            </a:xfrm>
            <a:prstGeom prst="rect">
              <a:avLst/>
            </a:prstGeom>
            <a:noFill/>
          </p:spPr>
          <p:txBody>
            <a:bodyPr wrap="square" lIns="91440" tIns="45720" rIns="91440" bIns="45720" anchor="b" anchorCtr="0">
              <a:noAutofit/>
            </a:bodyPr>
            <a:lstStyle/>
            <a:p>
              <a:r>
                <a:rPr lang="zh-CN" altLang="en-US" sz="20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任务实施</a:t>
              </a:r>
              <a:endPara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ïṧľîďè"/>
          <p:cNvGrpSpPr/>
          <p:nvPr/>
        </p:nvGrpSpPr>
        <p:grpSpPr>
          <a:xfrm>
            <a:off x="1263624" y="5181927"/>
            <a:ext cx="4752528" cy="709210"/>
            <a:chOff x="2891644" y="4596603"/>
            <a:chExt cx="4752528" cy="709210"/>
          </a:xfrm>
        </p:grpSpPr>
        <p:sp>
          <p:nvSpPr>
            <p:cNvPr id="24" name="íSľiḓè"/>
            <p:cNvSpPr/>
            <p:nvPr/>
          </p:nvSpPr>
          <p:spPr bwMode="auto">
            <a:xfrm>
              <a:off x="2891644" y="4596603"/>
              <a:ext cx="709210" cy="709210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  <a:round/>
            </a:ln>
          </p:spPr>
          <p:txBody>
            <a:bodyPr rot="0" spcFirstLastPara="0" vert="horz" wrap="square" lIns="91440" tIns="45720" rIns="91440" bIns="45720" anchor="ctr" anchorCtr="1" forceAA="0" compatLnSpc="1">
              <a:normAutofit/>
            </a:bodyPr>
            <a:lstStyle/>
            <a:p>
              <a:pPr algn="ctr"/>
              <a:r>
                <a:rPr lang="en-US" altLang="zh-CN" sz="3200" dirty="0">
                  <a:latin typeface="Impact" panose="020B0806030902050204" pitchFamily="34" charset="0"/>
                </a:rPr>
                <a:t>04</a:t>
              </a:r>
              <a:endParaRPr lang="en-US" altLang="zh-CN" sz="3200" dirty="0">
                <a:latin typeface="Impact" panose="020B0806030902050204" pitchFamily="34" charset="0"/>
              </a:endParaRPr>
            </a:p>
          </p:txBody>
        </p:sp>
        <p:sp>
          <p:nvSpPr>
            <p:cNvPr id="26" name="iśļíḍe"/>
            <p:cNvSpPr txBox="1"/>
            <p:nvPr/>
          </p:nvSpPr>
          <p:spPr>
            <a:xfrm>
              <a:off x="3681598" y="4829804"/>
              <a:ext cx="3962574" cy="242864"/>
            </a:xfrm>
            <a:prstGeom prst="rect">
              <a:avLst/>
            </a:prstGeom>
            <a:noFill/>
          </p:spPr>
          <p:txBody>
            <a:bodyPr wrap="square" lIns="91440" tIns="45720" rIns="91440" bIns="45720" anchor="b" anchorCtr="0">
              <a:noAutofit/>
            </a:bodyPr>
            <a:lstStyle/>
            <a:p>
              <a:r>
                <a:rPr lang="zh-CN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任务总结</a:t>
              </a:r>
              <a:endPara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FEC001"/>
          </a:solidFill>
          <a:ln>
            <a:solidFill>
              <a:srgbClr val="FEC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395654" y="342900"/>
            <a:ext cx="11350869" cy="61546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613636" y="3528003"/>
            <a:ext cx="4954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 </a:t>
            </a:r>
            <a:r>
              <a:rPr lang="en-US" altLang="zh-CN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 For Listening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63081" y="2613465"/>
            <a:ext cx="50558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5400" b="1" dirty="0" smtClean="0">
                <a:solidFill>
                  <a:srgbClr val="FEC00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感谢聆听</a:t>
            </a:r>
            <a:endParaRPr lang="zh-CN" altLang="en-US" sz="5400" b="1" dirty="0">
              <a:solidFill>
                <a:srgbClr val="FEC00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325315" y="3420208"/>
            <a:ext cx="3130062" cy="8792"/>
          </a:xfrm>
          <a:prstGeom prst="line">
            <a:avLst/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8721969" y="3429000"/>
            <a:ext cx="3106616" cy="0"/>
          </a:xfrm>
          <a:prstGeom prst="line">
            <a:avLst/>
          </a:prstGeom>
          <a:ln>
            <a:solidFill>
              <a:schemeClr val="bg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460375" y="2693670"/>
            <a:ext cx="4081145" cy="1214755"/>
            <a:chOff x="725" y="4242"/>
            <a:chExt cx="6427" cy="1913"/>
          </a:xfrm>
        </p:grpSpPr>
        <p:sp>
          <p:nvSpPr>
            <p:cNvPr id="2" name="文本框 1"/>
            <p:cNvSpPr txBox="1"/>
            <p:nvPr/>
          </p:nvSpPr>
          <p:spPr>
            <a:xfrm>
              <a:off x="725" y="4242"/>
              <a:ext cx="6427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48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任务导入</a:t>
              </a:r>
              <a:endPara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i$liďê"/>
            <p:cNvSpPr txBox="1"/>
            <p:nvPr/>
          </p:nvSpPr>
          <p:spPr>
            <a:xfrm>
              <a:off x="823" y="5650"/>
              <a:ext cx="6229" cy="505"/>
            </a:xfrm>
            <a:prstGeom prst="rect">
              <a:avLst/>
            </a:prstGeom>
          </p:spPr>
          <p:txBody>
            <a:bodyPr vert="horz" wrap="square" lIns="91440" tIns="45720" rIns="91440" bIns="45720" anchor="ctr" anchorCtr="0">
              <a:no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en-US" altLang="zh-CN" sz="3200" dirty="0">
                  <a:solidFill>
                    <a:schemeClr val="bg2">
                      <a:lumMod val="50000"/>
                    </a:schemeClr>
                  </a:solidFill>
                </a:rPr>
                <a:t>The Teaching leading</a:t>
              </a:r>
              <a:endParaRPr lang="en-US" altLang="zh-CN" sz="32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6" name="任意多边形 5"/>
          <p:cNvSpPr/>
          <p:nvPr/>
        </p:nvSpPr>
        <p:spPr>
          <a:xfrm>
            <a:off x="4538345" y="0"/>
            <a:ext cx="7653655" cy="6858000"/>
          </a:xfrm>
          <a:custGeom>
            <a:avLst/>
            <a:gdLst>
              <a:gd name="connsiteX0" fmla="*/ 0 w 12053"/>
              <a:gd name="connsiteY0" fmla="*/ 10791 h 10800"/>
              <a:gd name="connsiteX1" fmla="*/ 5647 w 12053"/>
              <a:gd name="connsiteY1" fmla="*/ 20 h 10800"/>
              <a:gd name="connsiteX2" fmla="*/ 12053 w 12053"/>
              <a:gd name="connsiteY2" fmla="*/ 0 h 10800"/>
              <a:gd name="connsiteX3" fmla="*/ 12053 w 12053"/>
              <a:gd name="connsiteY3" fmla="*/ 10800 h 10800"/>
              <a:gd name="connsiteX4" fmla="*/ 4133 w 12053"/>
              <a:gd name="connsiteY4" fmla="*/ 10800 h 10800"/>
              <a:gd name="connsiteX5" fmla="*/ 0 w 12053"/>
              <a:gd name="connsiteY5" fmla="*/ 10791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53" h="10800">
                <a:moveTo>
                  <a:pt x="0" y="10791"/>
                </a:moveTo>
                <a:lnTo>
                  <a:pt x="5647" y="20"/>
                </a:lnTo>
                <a:lnTo>
                  <a:pt x="12053" y="0"/>
                </a:lnTo>
                <a:lnTo>
                  <a:pt x="12053" y="10800"/>
                </a:lnTo>
                <a:lnTo>
                  <a:pt x="4133" y="10800"/>
                </a:lnTo>
                <a:lnTo>
                  <a:pt x="0" y="10791"/>
                </a:lnTo>
                <a:close/>
              </a:path>
            </a:pathLst>
          </a:cu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4745355" y="2891155"/>
            <a:ext cx="1892300" cy="1892300"/>
            <a:chOff x="8343" y="3910"/>
            <a:chExt cx="2980" cy="2980"/>
          </a:xfrm>
        </p:grpSpPr>
        <p:sp>
          <p:nvSpPr>
            <p:cNvPr id="5" name="泪滴形 4"/>
            <p:cNvSpPr/>
            <p:nvPr/>
          </p:nvSpPr>
          <p:spPr>
            <a:xfrm>
              <a:off x="8343" y="3910"/>
              <a:ext cx="2980" cy="2980"/>
            </a:xfrm>
            <a:prstGeom prst="teardrop">
              <a:avLst/>
            </a:prstGeom>
            <a:solidFill>
              <a:srgbClr val="FEC001"/>
            </a:solidFill>
            <a:ln>
              <a:solidFill>
                <a:srgbClr val="FEC0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8676" y="4243"/>
              <a:ext cx="2316" cy="2316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9163" y="4795"/>
              <a:ext cx="1343" cy="1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en-US" altLang="zh-CN" sz="4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737118" y="559837"/>
            <a:ext cx="11454882" cy="653143"/>
            <a:chOff x="737118" y="559837"/>
            <a:chExt cx="11454882" cy="653143"/>
          </a:xfrm>
        </p:grpSpPr>
        <p:grpSp>
          <p:nvGrpSpPr>
            <p:cNvPr id="9" name="组合 8"/>
            <p:cNvGrpSpPr/>
            <p:nvPr/>
          </p:nvGrpSpPr>
          <p:grpSpPr>
            <a:xfrm>
              <a:off x="737118" y="559837"/>
              <a:ext cx="2715210" cy="653143"/>
              <a:chOff x="737118" y="559837"/>
              <a:chExt cx="2715210" cy="653143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737118" y="559837"/>
                <a:ext cx="653143" cy="653143"/>
              </a:xfrm>
              <a:prstGeom prst="rect">
                <a:avLst/>
              </a:prstGeom>
              <a:solidFill>
                <a:srgbClr val="FEC001"/>
              </a:solidFill>
              <a:ln>
                <a:solidFill>
                  <a:srgbClr val="FEC0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>
                <a:off x="1505002" y="629052"/>
                <a:ext cx="1947326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烧腊器材</a:t>
                </a:r>
                <a:endParaRPr lang="zh-CN" altLang="en-US" sz="3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>
              <a:off x="3592286" y="886408"/>
              <a:ext cx="7259216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11377126" y="886408"/>
              <a:ext cx="814874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文本框 15"/>
            <p:cNvSpPr txBox="1"/>
            <p:nvPr/>
          </p:nvSpPr>
          <p:spPr>
            <a:xfrm>
              <a:off x="10991460" y="701742"/>
              <a:ext cx="356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4</a:t>
              </a:r>
              <a:endParaRPr lang="zh-CN" altLang="en-US" dirty="0"/>
            </a:p>
          </p:txBody>
        </p:sp>
      </p:grpSp>
      <p:sp>
        <p:nvSpPr>
          <p:cNvPr id="33" name="íŝļïdé"/>
          <p:cNvSpPr/>
          <p:nvPr/>
        </p:nvSpPr>
        <p:spPr>
          <a:xfrm flipH="1" flipV="1">
            <a:off x="87630" y="3643630"/>
            <a:ext cx="12212320" cy="812165"/>
          </a:xfrm>
          <a:custGeom>
            <a:avLst/>
            <a:gdLst>
              <a:gd name="connsiteX0" fmla="*/ 3369945 w 3362325"/>
              <a:gd name="connsiteY0" fmla="*/ 512626 h 542925"/>
              <a:gd name="connsiteX1" fmla="*/ 3369945 w 3362325"/>
              <a:gd name="connsiteY1" fmla="*/ 545963 h 542925"/>
              <a:gd name="connsiteX2" fmla="*/ 0 w 3362325"/>
              <a:gd name="connsiteY2" fmla="*/ 417376 h 542925"/>
              <a:gd name="connsiteX3" fmla="*/ 0 w 3362325"/>
              <a:gd name="connsiteY3" fmla="*/ 284026 h 542925"/>
              <a:gd name="connsiteX4" fmla="*/ 3369945 w 3362325"/>
              <a:gd name="connsiteY4" fmla="*/ 512626 h 542925"/>
              <a:gd name="connsiteX0-1" fmla="*/ 3369945 w 3369945"/>
              <a:gd name="connsiteY0-2" fmla="*/ 512626 h 545963"/>
              <a:gd name="connsiteX1-3" fmla="*/ 3369945 w 3369945"/>
              <a:gd name="connsiteY1-4" fmla="*/ 545963 h 545963"/>
              <a:gd name="connsiteX2-5" fmla="*/ 0 w 3369945"/>
              <a:gd name="connsiteY2-6" fmla="*/ 468590 h 545963"/>
              <a:gd name="connsiteX3-7" fmla="*/ 0 w 3369945"/>
              <a:gd name="connsiteY3-8" fmla="*/ 284026 h 545963"/>
              <a:gd name="connsiteX4-9" fmla="*/ 3369945 w 3369945"/>
              <a:gd name="connsiteY4-10" fmla="*/ 512626 h 545963"/>
              <a:gd name="connsiteX0-11" fmla="*/ 3369945 w 3369945"/>
              <a:gd name="connsiteY0-12" fmla="*/ 512626 h 545963"/>
              <a:gd name="connsiteX1-13" fmla="*/ 3369945 w 3369945"/>
              <a:gd name="connsiteY1-14" fmla="*/ 545963 h 545963"/>
              <a:gd name="connsiteX2-15" fmla="*/ 0 w 3369945"/>
              <a:gd name="connsiteY2-16" fmla="*/ 468590 h 545963"/>
              <a:gd name="connsiteX3-17" fmla="*/ 0 w 3369945"/>
              <a:gd name="connsiteY3-18" fmla="*/ 284026 h 545963"/>
              <a:gd name="connsiteX4-19" fmla="*/ 3369945 w 3369945"/>
              <a:gd name="connsiteY4-20" fmla="*/ 512626 h 54596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69945" h="545963">
                <a:moveTo>
                  <a:pt x="3369945" y="512626"/>
                </a:moveTo>
                <a:lnTo>
                  <a:pt x="3369945" y="545963"/>
                </a:lnTo>
                <a:cubicBezTo>
                  <a:pt x="3369945" y="545963"/>
                  <a:pt x="1883973" y="-346603"/>
                  <a:pt x="0" y="468590"/>
                </a:cubicBezTo>
                <a:lnTo>
                  <a:pt x="0" y="284026"/>
                </a:lnTo>
                <a:cubicBezTo>
                  <a:pt x="0" y="284026"/>
                  <a:pt x="1654493" y="-487499"/>
                  <a:pt x="3369945" y="51262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>
            <a:noFill/>
            <a:prstDash val="solid"/>
            <a:miter/>
          </a:ln>
        </p:spPr>
        <p:txBody>
          <a:bodyPr wrap="square" lIns="91440" tIns="45720" rIns="91440" bIns="45720" rtlCol="0" anchor="ctr">
            <a:normAutofit/>
          </a:bodyPr>
          <a:lstStyle/>
          <a:p>
            <a:endParaRPr lang="zh-CN" altLang="en-US"/>
          </a:p>
        </p:txBody>
      </p:sp>
      <p:sp>
        <p:nvSpPr>
          <p:cNvPr id="34" name="íṧľïḑê"/>
          <p:cNvSpPr/>
          <p:nvPr/>
        </p:nvSpPr>
        <p:spPr>
          <a:xfrm flipV="1">
            <a:off x="71755" y="3608705"/>
            <a:ext cx="12212320" cy="711835"/>
          </a:xfrm>
          <a:custGeom>
            <a:avLst/>
            <a:gdLst>
              <a:gd name="connsiteX0" fmla="*/ 0 w 3362325"/>
              <a:gd name="connsiteY0" fmla="*/ 485505 h 476250"/>
              <a:gd name="connsiteX1" fmla="*/ 0 w 3362325"/>
              <a:gd name="connsiteY1" fmla="*/ 314055 h 476250"/>
              <a:gd name="connsiteX2" fmla="*/ 3369945 w 3362325"/>
              <a:gd name="connsiteY2" fmla="*/ 442643 h 476250"/>
              <a:gd name="connsiteX3" fmla="*/ 3369945 w 3362325"/>
              <a:gd name="connsiteY3" fmla="*/ 485505 h 476250"/>
              <a:gd name="connsiteX4" fmla="*/ 0 w 3362325"/>
              <a:gd name="connsiteY4" fmla="*/ 485505 h 476250"/>
              <a:gd name="connsiteX0-1" fmla="*/ 0 w 3369945"/>
              <a:gd name="connsiteY0-2" fmla="*/ 515475 h 515475"/>
              <a:gd name="connsiteX1-3" fmla="*/ 0 w 3369945"/>
              <a:gd name="connsiteY1-4" fmla="*/ 344025 h 515475"/>
              <a:gd name="connsiteX2-5" fmla="*/ 3369945 w 3369945"/>
              <a:gd name="connsiteY2-6" fmla="*/ 429934 h 515475"/>
              <a:gd name="connsiteX3-7" fmla="*/ 3369945 w 3369945"/>
              <a:gd name="connsiteY3-8" fmla="*/ 515475 h 515475"/>
              <a:gd name="connsiteX4-9" fmla="*/ 0 w 3369945"/>
              <a:gd name="connsiteY4-10" fmla="*/ 515475 h 515475"/>
              <a:gd name="connsiteX0-11" fmla="*/ 0 w 3369945"/>
              <a:gd name="connsiteY0-12" fmla="*/ 489013 h 489013"/>
              <a:gd name="connsiteX1-13" fmla="*/ 0 w 3369945"/>
              <a:gd name="connsiteY1-14" fmla="*/ 317563 h 489013"/>
              <a:gd name="connsiteX2-15" fmla="*/ 3369945 w 3369945"/>
              <a:gd name="connsiteY2-16" fmla="*/ 403472 h 489013"/>
              <a:gd name="connsiteX3-17" fmla="*/ 3369945 w 3369945"/>
              <a:gd name="connsiteY3-18" fmla="*/ 489013 h 489013"/>
              <a:gd name="connsiteX4-19" fmla="*/ 0 w 3369945"/>
              <a:gd name="connsiteY4-20" fmla="*/ 489013 h 489013"/>
              <a:gd name="connsiteX0-21" fmla="*/ 0 w 3369945"/>
              <a:gd name="connsiteY0-22" fmla="*/ 501163 h 501163"/>
              <a:gd name="connsiteX1-23" fmla="*/ 0 w 3369945"/>
              <a:gd name="connsiteY1-24" fmla="*/ 329713 h 501163"/>
              <a:gd name="connsiteX2-25" fmla="*/ 3362936 w 3369945"/>
              <a:gd name="connsiteY2-26" fmla="*/ 398551 h 501163"/>
              <a:gd name="connsiteX3-27" fmla="*/ 3369945 w 3369945"/>
              <a:gd name="connsiteY3-28" fmla="*/ 501163 h 501163"/>
              <a:gd name="connsiteX4-29" fmla="*/ 0 w 3369945"/>
              <a:gd name="connsiteY4-30" fmla="*/ 501163 h 501163"/>
              <a:gd name="connsiteX0-31" fmla="*/ 0 w 3369945"/>
              <a:gd name="connsiteY0-32" fmla="*/ 478459 h 478459"/>
              <a:gd name="connsiteX1-33" fmla="*/ 0 w 3369945"/>
              <a:gd name="connsiteY1-34" fmla="*/ 307009 h 478459"/>
              <a:gd name="connsiteX2-35" fmla="*/ 3362936 w 3369945"/>
              <a:gd name="connsiteY2-36" fmla="*/ 375847 h 478459"/>
              <a:gd name="connsiteX3-37" fmla="*/ 3369945 w 3369945"/>
              <a:gd name="connsiteY3-38" fmla="*/ 478459 h 478459"/>
              <a:gd name="connsiteX4-39" fmla="*/ 0 w 3369945"/>
              <a:gd name="connsiteY4-40" fmla="*/ 478459 h 47845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69945" h="478459">
                <a:moveTo>
                  <a:pt x="0" y="478459"/>
                </a:moveTo>
                <a:lnTo>
                  <a:pt x="0" y="307009"/>
                </a:lnTo>
                <a:cubicBezTo>
                  <a:pt x="0" y="307009"/>
                  <a:pt x="1601207" y="-427589"/>
                  <a:pt x="3362936" y="375847"/>
                </a:cubicBezTo>
                <a:lnTo>
                  <a:pt x="3369945" y="478459"/>
                </a:lnTo>
                <a:cubicBezTo>
                  <a:pt x="3369945" y="478459"/>
                  <a:pt x="1547813" y="-459753"/>
                  <a:pt x="0" y="478459"/>
                </a:cubicBezTo>
                <a:close/>
              </a:path>
            </a:pathLst>
          </a:custGeom>
          <a:solidFill>
            <a:srgbClr val="FEC001"/>
          </a:solidFill>
          <a:ln w="38100">
            <a:noFill/>
          </a:ln>
        </p:spPr>
        <p:txBody>
          <a:bodyPr wrap="square" lIns="91440" tIns="45720" rIns="91440" bIns="45720" rtlCol="0" anchor="ctr">
            <a:normAutofit/>
          </a:bodyPr>
          <a:lstStyle/>
          <a:p>
            <a:endParaRPr lang="zh-CN" altLang="en-US" sz="2400" kern="0">
              <a:solidFill>
                <a:srgbClr val="FFFFFF"/>
              </a:solidFill>
            </a:endParaRPr>
          </a:p>
        </p:txBody>
      </p:sp>
      <p:sp>
        <p:nvSpPr>
          <p:cNvPr id="35" name="ïṡliḋé"/>
          <p:cNvSpPr/>
          <p:nvPr/>
        </p:nvSpPr>
        <p:spPr>
          <a:xfrm flipH="1" flipV="1">
            <a:off x="6043295" y="3155315"/>
            <a:ext cx="6212840" cy="977900"/>
          </a:xfrm>
          <a:custGeom>
            <a:avLst/>
            <a:gdLst>
              <a:gd name="connsiteX0" fmla="*/ 0 w 1714500"/>
              <a:gd name="connsiteY0" fmla="*/ 448169 h 657225"/>
              <a:gd name="connsiteX1" fmla="*/ 0 w 1714500"/>
              <a:gd name="connsiteY1" fmla="*/ 662482 h 657225"/>
              <a:gd name="connsiteX2" fmla="*/ 1714500 w 1714500"/>
              <a:gd name="connsiteY2" fmla="*/ 494 h 657225"/>
              <a:gd name="connsiteX3" fmla="*/ 0 w 1714500"/>
              <a:gd name="connsiteY3" fmla="*/ 448169 h 65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500" h="657225">
                <a:moveTo>
                  <a:pt x="0" y="448169"/>
                </a:moveTo>
                <a:lnTo>
                  <a:pt x="0" y="662482"/>
                </a:lnTo>
                <a:cubicBezTo>
                  <a:pt x="0" y="662482"/>
                  <a:pt x="704850" y="62407"/>
                  <a:pt x="1714500" y="494"/>
                </a:cubicBezTo>
                <a:cubicBezTo>
                  <a:pt x="1714500" y="494"/>
                  <a:pt x="733425" y="-32843"/>
                  <a:pt x="0" y="448169"/>
                </a:cubicBezTo>
                <a:close/>
              </a:path>
            </a:pathLst>
          </a:custGeom>
          <a:solidFill>
            <a:schemeClr val="bg1">
              <a:lumMod val="85000"/>
              <a:alpha val="29000"/>
            </a:schemeClr>
          </a:solidFill>
          <a:ln w="9525" cap="flat">
            <a:noFill/>
            <a:prstDash val="solid"/>
            <a:miter/>
          </a:ln>
        </p:spPr>
        <p:txBody>
          <a:bodyPr wrap="square" lIns="91440" tIns="45720" rIns="91440" bIns="45720" rtlCol="0" anchor="ctr">
            <a:normAutofit/>
          </a:bodyPr>
          <a:lstStyle/>
          <a:p>
            <a:endParaRPr lang="zh-CN" altLang="en-US"/>
          </a:p>
        </p:txBody>
      </p:sp>
      <p:sp>
        <p:nvSpPr>
          <p:cNvPr id="21" name="îśľïḑe"/>
          <p:cNvSpPr/>
          <p:nvPr/>
        </p:nvSpPr>
        <p:spPr bwMode="auto">
          <a:xfrm>
            <a:off x="737235" y="3643630"/>
            <a:ext cx="1708785" cy="5130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algn="ctr"/>
            <a:endParaRPr lang="zh-CN" altLang="en-US" sz="1600" b="1" dirty="0"/>
          </a:p>
        </p:txBody>
      </p:sp>
      <p:sp>
        <p:nvSpPr>
          <p:cNvPr id="23" name="ï$1iḍé"/>
          <p:cNvSpPr/>
          <p:nvPr/>
        </p:nvSpPr>
        <p:spPr bwMode="auto">
          <a:xfrm>
            <a:off x="8728710" y="2305050"/>
            <a:ext cx="1708785" cy="5130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rmAutofit/>
          </a:bodyPr>
          <a:lstStyle/>
          <a:p>
            <a:pPr algn="ctr"/>
            <a:endParaRPr lang="zh-CN" altLang="en-US" sz="1600" b="1" dirty="0"/>
          </a:p>
        </p:txBody>
      </p:sp>
      <p:sp>
        <p:nvSpPr>
          <p:cNvPr id="44" name="文本框 43"/>
          <p:cNvSpPr txBox="1"/>
          <p:nvPr/>
        </p:nvSpPr>
        <p:spPr>
          <a:xfrm>
            <a:off x="3048000" y="3245485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、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80080" y="1346835"/>
            <a:ext cx="5408295" cy="54051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490" y="239395"/>
            <a:ext cx="4883785" cy="65125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440" y="100965"/>
            <a:ext cx="5522595" cy="639254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06400" y="2562860"/>
            <a:ext cx="44773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烧腊炉</a:t>
            </a:r>
            <a:endParaRPr lang="zh-CN" altLang="en-US" sz="48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737870" y="560070"/>
            <a:ext cx="11454765" cy="653415"/>
            <a:chOff x="1161" y="882"/>
            <a:chExt cx="18039" cy="1029"/>
          </a:xfrm>
        </p:grpSpPr>
        <p:grpSp>
          <p:nvGrpSpPr>
            <p:cNvPr id="5" name="组合 4"/>
            <p:cNvGrpSpPr/>
            <p:nvPr/>
          </p:nvGrpSpPr>
          <p:grpSpPr>
            <a:xfrm rot="0">
              <a:off x="1161" y="882"/>
              <a:ext cx="4497" cy="1029"/>
              <a:chOff x="737118" y="559837"/>
              <a:chExt cx="2855543" cy="653143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737118" y="559837"/>
                <a:ext cx="653143" cy="653143"/>
              </a:xfrm>
              <a:prstGeom prst="rect">
                <a:avLst/>
              </a:prstGeom>
              <a:solidFill>
                <a:srgbClr val="FEC001"/>
              </a:solidFill>
              <a:ln>
                <a:solidFill>
                  <a:srgbClr val="FEC0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504819" y="594747"/>
                <a:ext cx="2087842" cy="521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炭烧</a:t>
                </a:r>
                <a:r>
                  <a:rPr lang="zh-CN" altLang="en-US" sz="28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猪颈肉</a:t>
                </a:r>
                <a:endParaRPr lang="zh-CN" altLang="en-US" sz="28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6" name="直接连接符 5"/>
            <p:cNvCxnSpPr/>
            <p:nvPr/>
          </p:nvCxnSpPr>
          <p:spPr>
            <a:xfrm>
              <a:off x="5657" y="1396"/>
              <a:ext cx="11432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7917" y="1396"/>
              <a:ext cx="1283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>
              <a:off x="17309" y="1105"/>
              <a:ext cx="561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5</a:t>
              </a:r>
              <a:endParaRPr lang="zh-CN" altLang="en-US" dirty="0"/>
            </a:p>
          </p:txBody>
        </p:sp>
      </p:grpSp>
      <p:sp>
        <p:nvSpPr>
          <p:cNvPr id="14" name="i$liďê"/>
          <p:cNvSpPr/>
          <p:nvPr/>
        </p:nvSpPr>
        <p:spPr>
          <a:xfrm>
            <a:off x="11152505" y="1606550"/>
            <a:ext cx="447675" cy="3536950"/>
          </a:xfrm>
          <a:prstGeom prst="rect">
            <a:avLst/>
          </a:prstGeom>
          <a:solidFill>
            <a:srgbClr val="FEC00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</a:p>
        </p:txBody>
      </p:sp>
      <p:sp>
        <p:nvSpPr>
          <p:cNvPr id="15" name="íṥľídè"/>
          <p:cNvSpPr txBox="1"/>
          <p:nvPr/>
        </p:nvSpPr>
        <p:spPr>
          <a:xfrm>
            <a:off x="925830" y="4183380"/>
            <a:ext cx="3106420" cy="477520"/>
          </a:xfrm>
          <a:prstGeom prst="rect">
            <a:avLst/>
          </a:prstGeom>
          <a:solidFill>
            <a:srgbClr val="FEC001">
              <a:alpha val="70000"/>
            </a:srgbClr>
          </a:solidFill>
        </p:spPr>
        <p:txBody>
          <a:bodyPr wrap="square" lIns="91440" tIns="45720" rIns="91440" bIns="45720" anchor="ctr" anchorCtr="1">
            <a:normAutofit fontScale="80000"/>
          </a:bodyPr>
          <a:lstStyle/>
          <a:p>
            <a:pPr algn="ctr" defTabSz="914400">
              <a:defRPr/>
            </a:pPr>
            <a:r>
              <a:rPr lang="zh-CN" altLang="en-US" sz="28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简介</a:t>
            </a:r>
            <a:endParaRPr lang="zh-CN" altLang="en-US" sz="28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iS1îḍe"/>
          <p:cNvSpPr txBox="1"/>
          <p:nvPr/>
        </p:nvSpPr>
        <p:spPr>
          <a:xfrm>
            <a:off x="654685" y="4488815"/>
            <a:ext cx="10589895" cy="1941830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 anchor="ctr" anchorCtr="0">
            <a:normAutofit fontScale="25000"/>
          </a:bodyPr>
          <a:lstStyle/>
          <a:p>
            <a:pPr>
              <a:lnSpc>
                <a:spcPct val="150000"/>
              </a:lnSpc>
              <a:buSzPct val="25000"/>
            </a:pPr>
            <a:r>
              <a:rPr lang="en-US" altLang="zh-CN" sz="11200" dirty="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      </a:t>
            </a:r>
            <a:r>
              <a:rPr sz="11200" dirty="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炭烧猪颈肉是广式烧腊的一种新派特殊风味菜肴，潮流于近年，以猪颈肉为主料，成品特色是色泽红亮，外香里嫩。</a:t>
            </a:r>
            <a:endParaRPr sz="11200" dirty="0"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3903980" y="1532255"/>
            <a:ext cx="3747135" cy="2247900"/>
          </a:xfrm>
          <a:prstGeom prst="ellipse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459740" y="2680970"/>
            <a:ext cx="3716020" cy="1226820"/>
            <a:chOff x="724" y="4222"/>
            <a:chExt cx="5852" cy="1932"/>
          </a:xfrm>
        </p:grpSpPr>
        <p:sp>
          <p:nvSpPr>
            <p:cNvPr id="2" name="文本框 1"/>
            <p:cNvSpPr txBox="1"/>
            <p:nvPr/>
          </p:nvSpPr>
          <p:spPr>
            <a:xfrm>
              <a:off x="724" y="4222"/>
              <a:ext cx="5853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4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任务目标</a:t>
              </a:r>
              <a:endParaRPr lang="zh-CN" altLang="en-US" sz="48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i$liďê"/>
            <p:cNvSpPr txBox="1"/>
            <p:nvPr/>
          </p:nvSpPr>
          <p:spPr>
            <a:xfrm>
              <a:off x="823" y="5650"/>
              <a:ext cx="5657" cy="505"/>
            </a:xfrm>
            <a:prstGeom prst="rect">
              <a:avLst/>
            </a:prstGeom>
          </p:spPr>
          <p:txBody>
            <a:bodyPr vert="horz" wrap="square" lIns="91440" tIns="45720" rIns="91440" bIns="45720" anchor="ctr" anchorCtr="0">
              <a:no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en-US" altLang="zh-CN" sz="3200" dirty="0" smtClean="0">
                  <a:solidFill>
                    <a:schemeClr val="bg2">
                      <a:lumMod val="50000"/>
                    </a:schemeClr>
                  </a:solidFill>
                </a:rPr>
                <a:t>teaching objectives</a:t>
              </a:r>
              <a:endParaRPr lang="en-US" altLang="zh-CN" sz="3200" dirty="0" smtClean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11" name="任意多边形 10"/>
          <p:cNvSpPr/>
          <p:nvPr/>
        </p:nvSpPr>
        <p:spPr>
          <a:xfrm>
            <a:off x="4538345" y="0"/>
            <a:ext cx="7653655" cy="6858000"/>
          </a:xfrm>
          <a:custGeom>
            <a:avLst/>
            <a:gdLst>
              <a:gd name="connsiteX0" fmla="*/ 0 w 12053"/>
              <a:gd name="connsiteY0" fmla="*/ 10791 h 10800"/>
              <a:gd name="connsiteX1" fmla="*/ 5647 w 12053"/>
              <a:gd name="connsiteY1" fmla="*/ 20 h 10800"/>
              <a:gd name="connsiteX2" fmla="*/ 12053 w 12053"/>
              <a:gd name="connsiteY2" fmla="*/ 0 h 10800"/>
              <a:gd name="connsiteX3" fmla="*/ 12053 w 12053"/>
              <a:gd name="connsiteY3" fmla="*/ 10800 h 10800"/>
              <a:gd name="connsiteX4" fmla="*/ 4133 w 12053"/>
              <a:gd name="connsiteY4" fmla="*/ 10800 h 10800"/>
              <a:gd name="connsiteX5" fmla="*/ 0 w 12053"/>
              <a:gd name="connsiteY5" fmla="*/ 10791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53" h="10800">
                <a:moveTo>
                  <a:pt x="0" y="10791"/>
                </a:moveTo>
                <a:lnTo>
                  <a:pt x="5647" y="20"/>
                </a:lnTo>
                <a:lnTo>
                  <a:pt x="12053" y="0"/>
                </a:lnTo>
                <a:lnTo>
                  <a:pt x="12053" y="10800"/>
                </a:lnTo>
                <a:lnTo>
                  <a:pt x="4133" y="10800"/>
                </a:lnTo>
                <a:lnTo>
                  <a:pt x="0" y="10791"/>
                </a:lnTo>
                <a:close/>
              </a:path>
            </a:pathLst>
          </a:cu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4966970" y="2401570"/>
            <a:ext cx="1892300" cy="1892300"/>
            <a:chOff x="8343" y="3910"/>
            <a:chExt cx="2980" cy="2980"/>
          </a:xfrm>
        </p:grpSpPr>
        <p:sp>
          <p:nvSpPr>
            <p:cNvPr id="5" name="泪滴形 4"/>
            <p:cNvSpPr/>
            <p:nvPr/>
          </p:nvSpPr>
          <p:spPr>
            <a:xfrm>
              <a:off x="8343" y="3910"/>
              <a:ext cx="2980" cy="2980"/>
            </a:xfrm>
            <a:prstGeom prst="teardrop">
              <a:avLst/>
            </a:prstGeom>
            <a:solidFill>
              <a:srgbClr val="FEC001"/>
            </a:solidFill>
            <a:ln>
              <a:solidFill>
                <a:srgbClr val="FEC0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8675" y="4242"/>
              <a:ext cx="2316" cy="2316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162" y="4794"/>
              <a:ext cx="1343" cy="1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4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737118" y="559837"/>
            <a:ext cx="11454882" cy="653143"/>
            <a:chOff x="737118" y="559837"/>
            <a:chExt cx="11454882" cy="653143"/>
          </a:xfrm>
        </p:grpSpPr>
        <p:grpSp>
          <p:nvGrpSpPr>
            <p:cNvPr id="10" name="组合 9"/>
            <p:cNvGrpSpPr/>
            <p:nvPr/>
          </p:nvGrpSpPr>
          <p:grpSpPr>
            <a:xfrm>
              <a:off x="737118" y="559837"/>
              <a:ext cx="2600275" cy="653143"/>
              <a:chOff x="737118" y="559837"/>
              <a:chExt cx="2600275" cy="653143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737118" y="559837"/>
                <a:ext cx="653143" cy="653143"/>
              </a:xfrm>
              <a:prstGeom prst="rect">
                <a:avLst/>
              </a:prstGeom>
              <a:solidFill>
                <a:srgbClr val="FEC001"/>
              </a:solidFill>
              <a:ln>
                <a:solidFill>
                  <a:srgbClr val="FEC0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1390067" y="629052"/>
                <a:ext cx="1947326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任务目标</a:t>
                </a:r>
                <a:endParaRPr lang="zh-CN" altLang="en-US" sz="3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>
              <a:off x="3592286" y="886408"/>
              <a:ext cx="7259216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11377126" y="886408"/>
              <a:ext cx="814874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文本框 12"/>
            <p:cNvSpPr txBox="1"/>
            <p:nvPr/>
          </p:nvSpPr>
          <p:spPr>
            <a:xfrm>
              <a:off x="10916812" y="701742"/>
              <a:ext cx="528186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7</a:t>
              </a:r>
              <a:endParaRPr lang="zh-CN" altLang="en-US" dirty="0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597535" y="1775460"/>
            <a:ext cx="10996930" cy="4831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40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1.知识目标：了解制作炭烧</a:t>
            </a:r>
            <a:r>
              <a:rPr lang="zh-CN" altLang="en-US" sz="440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猪颈肉的内容；</a:t>
            </a:r>
            <a:endParaRPr lang="zh-CN" altLang="en-US" sz="440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endParaRPr lang="zh-CN" altLang="en-US" sz="440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r>
              <a:rPr lang="zh-CN" altLang="en-US" sz="440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2.能力目标：掌握制作</a:t>
            </a:r>
            <a:r>
              <a:rPr lang="zh-CN" altLang="en-US" sz="440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sym typeface="+mn-ea"/>
              </a:rPr>
              <a:t>炭烧猪颈肉</a:t>
            </a:r>
            <a:r>
              <a:rPr lang="zh-CN" altLang="en-US" sz="440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的烹调工艺；</a:t>
            </a:r>
            <a:endParaRPr lang="zh-CN" altLang="en-US" sz="440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endParaRPr lang="zh-CN" altLang="en-US" sz="440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r>
              <a:rPr lang="zh-CN" altLang="en-US" sz="440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3.素质目标：通过小组的合作学习完成课程任务，培养学习兴趣和动手能力；</a:t>
            </a:r>
            <a:endParaRPr lang="zh-CN" altLang="en-US" sz="440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4538345" y="0"/>
            <a:ext cx="7653655" cy="6858000"/>
          </a:xfrm>
          <a:custGeom>
            <a:avLst/>
            <a:gdLst>
              <a:gd name="connsiteX0" fmla="*/ 0 w 12053"/>
              <a:gd name="connsiteY0" fmla="*/ 10791 h 10800"/>
              <a:gd name="connsiteX1" fmla="*/ 5647 w 12053"/>
              <a:gd name="connsiteY1" fmla="*/ 20 h 10800"/>
              <a:gd name="connsiteX2" fmla="*/ 12053 w 12053"/>
              <a:gd name="connsiteY2" fmla="*/ 0 h 10800"/>
              <a:gd name="connsiteX3" fmla="*/ 12053 w 12053"/>
              <a:gd name="connsiteY3" fmla="*/ 10800 h 10800"/>
              <a:gd name="connsiteX4" fmla="*/ 4133 w 12053"/>
              <a:gd name="connsiteY4" fmla="*/ 10800 h 10800"/>
              <a:gd name="connsiteX5" fmla="*/ 0 w 12053"/>
              <a:gd name="connsiteY5" fmla="*/ 10791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53" h="10800">
                <a:moveTo>
                  <a:pt x="0" y="10791"/>
                </a:moveTo>
                <a:lnTo>
                  <a:pt x="5647" y="20"/>
                </a:lnTo>
                <a:lnTo>
                  <a:pt x="12053" y="0"/>
                </a:lnTo>
                <a:lnTo>
                  <a:pt x="12053" y="10800"/>
                </a:lnTo>
                <a:lnTo>
                  <a:pt x="4133" y="10800"/>
                </a:lnTo>
                <a:lnTo>
                  <a:pt x="0" y="10791"/>
                </a:lnTo>
                <a:close/>
              </a:path>
            </a:pathLst>
          </a:cu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459740" y="2680970"/>
            <a:ext cx="3430905" cy="1227455"/>
            <a:chOff x="724" y="4222"/>
            <a:chExt cx="5403" cy="1933"/>
          </a:xfrm>
        </p:grpSpPr>
        <p:sp>
          <p:nvSpPr>
            <p:cNvPr id="2" name="文本框 1"/>
            <p:cNvSpPr txBox="1"/>
            <p:nvPr/>
          </p:nvSpPr>
          <p:spPr>
            <a:xfrm>
              <a:off x="724" y="4222"/>
              <a:ext cx="5403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4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任务实施</a:t>
              </a:r>
              <a:endParaRPr lang="zh-CN" altLang="en-US" sz="48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i$liďê"/>
            <p:cNvSpPr txBox="1"/>
            <p:nvPr/>
          </p:nvSpPr>
          <p:spPr>
            <a:xfrm>
              <a:off x="823" y="5650"/>
              <a:ext cx="5187" cy="505"/>
            </a:xfrm>
            <a:prstGeom prst="rect">
              <a:avLst/>
            </a:prstGeom>
          </p:spPr>
          <p:txBody>
            <a:bodyPr vert="horz" wrap="square" lIns="91440" tIns="45720" rIns="91440" bIns="45720" anchor="ctr" anchorCtr="0">
              <a:noAutofit/>
            </a:bodyPr>
            <a:lstStyle/>
            <a:p>
              <a:pPr algn="dist">
                <a:lnSpc>
                  <a:spcPct val="120000"/>
                </a:lnSpc>
              </a:pPr>
              <a:r>
                <a:rPr lang="en-US" altLang="zh-CN" sz="3200" dirty="0">
                  <a:solidFill>
                    <a:schemeClr val="bg2">
                      <a:lumMod val="50000"/>
                    </a:schemeClr>
                  </a:solidFill>
                </a:rPr>
                <a:t>content of courses</a:t>
              </a:r>
              <a:endParaRPr lang="en-US" altLang="zh-CN" sz="32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872990" y="2599055"/>
            <a:ext cx="1892300" cy="1892300"/>
            <a:chOff x="8360" y="3910"/>
            <a:chExt cx="2980" cy="2980"/>
          </a:xfrm>
        </p:grpSpPr>
        <p:sp>
          <p:nvSpPr>
            <p:cNvPr id="5" name="泪滴形 4"/>
            <p:cNvSpPr/>
            <p:nvPr/>
          </p:nvSpPr>
          <p:spPr>
            <a:xfrm>
              <a:off x="8360" y="3910"/>
              <a:ext cx="2980" cy="2980"/>
            </a:xfrm>
            <a:prstGeom prst="teardrop">
              <a:avLst/>
            </a:prstGeom>
            <a:solidFill>
              <a:srgbClr val="FEC001"/>
            </a:solidFill>
            <a:ln>
              <a:solidFill>
                <a:srgbClr val="FEC0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8692" y="4242"/>
              <a:ext cx="2316" cy="2316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9179" y="4794"/>
              <a:ext cx="1343" cy="1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4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4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725688" y="559837"/>
            <a:ext cx="11454882" cy="719455"/>
            <a:chOff x="737118" y="559837"/>
            <a:chExt cx="11454882" cy="719455"/>
          </a:xfrm>
        </p:grpSpPr>
        <p:grpSp>
          <p:nvGrpSpPr>
            <p:cNvPr id="23" name="组合 22"/>
            <p:cNvGrpSpPr/>
            <p:nvPr/>
          </p:nvGrpSpPr>
          <p:grpSpPr>
            <a:xfrm>
              <a:off x="737118" y="559837"/>
              <a:ext cx="2715210" cy="719455"/>
              <a:chOff x="737118" y="559837"/>
              <a:chExt cx="2715210" cy="719455"/>
            </a:xfrm>
          </p:grpSpPr>
          <p:sp>
            <p:nvSpPr>
              <p:cNvPr id="27" name="矩形 26"/>
              <p:cNvSpPr/>
              <p:nvPr/>
            </p:nvSpPr>
            <p:spPr>
              <a:xfrm>
                <a:off x="737118" y="559837"/>
                <a:ext cx="653143" cy="653143"/>
              </a:xfrm>
              <a:prstGeom prst="rect">
                <a:avLst/>
              </a:prstGeom>
              <a:solidFill>
                <a:srgbClr val="FEC001"/>
              </a:solidFill>
              <a:ln>
                <a:solidFill>
                  <a:srgbClr val="FEC0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1505002" y="695727"/>
                <a:ext cx="1947326" cy="583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b="1" dirty="0" smtClean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材料准备</a:t>
                </a:r>
                <a:endParaRPr lang="zh-CN" altLang="en-US" sz="3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i$liďê"/>
              <p:cNvSpPr txBox="1"/>
              <p:nvPr/>
            </p:nvSpPr>
            <p:spPr>
              <a:xfrm>
                <a:off x="1505080" y="958798"/>
                <a:ext cx="1863350" cy="320368"/>
              </a:xfrm>
              <a:prstGeom prst="rect">
                <a:avLst/>
              </a:prstGeom>
            </p:spPr>
            <p:txBody>
              <a:bodyPr vert="horz" wrap="square" lIns="91440" tIns="45720" rIns="91440" bIns="45720" anchor="ctr" anchorCtr="0">
                <a:noAutofit/>
              </a:bodyPr>
              <a:lstStyle/>
              <a:p>
                <a:pPr algn="dist">
                  <a:lnSpc>
                    <a:spcPct val="120000"/>
                  </a:lnSpc>
                </a:pPr>
                <a:r>
                  <a:rPr lang="en-US" altLang="zh-CN" sz="1200" dirty="0">
                    <a:solidFill>
                      <a:schemeClr val="bg2">
                        <a:lumMod val="50000"/>
                      </a:schemeClr>
                    </a:solidFill>
                  </a:rPr>
                  <a:t>T</a:t>
                </a:r>
                <a:endParaRPr lang="zh-CN" altLang="en-US" sz="12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p:grpSp>
        <p:cxnSp>
          <p:nvCxnSpPr>
            <p:cNvPr id="24" name="直接连接符 23"/>
            <p:cNvCxnSpPr/>
            <p:nvPr/>
          </p:nvCxnSpPr>
          <p:spPr>
            <a:xfrm>
              <a:off x="3592286" y="886408"/>
              <a:ext cx="7259216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11377126" y="886408"/>
              <a:ext cx="814874" cy="0"/>
            </a:xfrm>
            <a:prstGeom prst="line">
              <a:avLst/>
            </a:prstGeom>
            <a:ln>
              <a:solidFill>
                <a:srgbClr val="FEC0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文本框 25"/>
            <p:cNvSpPr txBox="1"/>
            <p:nvPr/>
          </p:nvSpPr>
          <p:spPr>
            <a:xfrm>
              <a:off x="10916812" y="701742"/>
              <a:ext cx="528186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/>
                <a:t>9</a:t>
              </a:r>
              <a:endParaRPr lang="zh-CN" altLang="en-US" dirty="0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493520" y="1379855"/>
            <a:ext cx="3712210" cy="3345815"/>
            <a:chOff x="1161" y="2387"/>
            <a:chExt cx="5512" cy="5119"/>
          </a:xfrm>
        </p:grpSpPr>
        <p:sp>
          <p:nvSpPr>
            <p:cNvPr id="85" name="iṣliďè"/>
            <p:cNvSpPr/>
            <p:nvPr/>
          </p:nvSpPr>
          <p:spPr>
            <a:xfrm>
              <a:off x="1161" y="2387"/>
              <a:ext cx="5512" cy="4537"/>
            </a:xfrm>
            <a:prstGeom prst="rect">
              <a:avLst/>
            </a:prstGeom>
            <a:blipFill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5234" y="6218"/>
              <a:ext cx="1188" cy="1288"/>
              <a:chOff x="5234" y="6218"/>
              <a:chExt cx="1188" cy="1288"/>
            </a:xfrm>
          </p:grpSpPr>
          <p:sp>
            <p:nvSpPr>
              <p:cNvPr id="88" name="iṧliḍe"/>
              <p:cNvSpPr/>
              <p:nvPr/>
            </p:nvSpPr>
            <p:spPr>
              <a:xfrm>
                <a:off x="5234" y="6218"/>
                <a:ext cx="1189" cy="1289"/>
              </a:xfrm>
              <a:prstGeom prst="foldedCorner">
                <a:avLst/>
              </a:prstGeom>
              <a:solidFill>
                <a:srgbClr val="FEC0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  <p:sp>
            <p:nvSpPr>
              <p:cNvPr id="93" name="íṥļiḑè"/>
              <p:cNvSpPr/>
              <p:nvPr/>
            </p:nvSpPr>
            <p:spPr bwMode="auto">
              <a:xfrm>
                <a:off x="5471" y="6489"/>
                <a:ext cx="715" cy="714"/>
              </a:xfrm>
              <a:custGeom>
                <a:avLst/>
                <a:gdLst>
                  <a:gd name="connsiteX0" fmla="*/ 219670 w 604110"/>
                  <a:gd name="connsiteY0" fmla="*/ 520843 h 603052"/>
                  <a:gd name="connsiteX1" fmla="*/ 279125 w 604110"/>
                  <a:gd name="connsiteY1" fmla="*/ 520843 h 603052"/>
                  <a:gd name="connsiteX2" fmla="*/ 279262 w 604110"/>
                  <a:gd name="connsiteY2" fmla="*/ 520843 h 603052"/>
                  <a:gd name="connsiteX3" fmla="*/ 324848 w 604110"/>
                  <a:gd name="connsiteY3" fmla="*/ 520843 h 603052"/>
                  <a:gd name="connsiteX4" fmla="*/ 324986 w 604110"/>
                  <a:gd name="connsiteY4" fmla="*/ 520843 h 603052"/>
                  <a:gd name="connsiteX5" fmla="*/ 384440 w 604110"/>
                  <a:gd name="connsiteY5" fmla="*/ 520843 h 603052"/>
                  <a:gd name="connsiteX6" fmla="*/ 384440 w 604110"/>
                  <a:gd name="connsiteY6" fmla="*/ 575649 h 603052"/>
                  <a:gd name="connsiteX7" fmla="*/ 356978 w 604110"/>
                  <a:gd name="connsiteY7" fmla="*/ 603052 h 603052"/>
                  <a:gd name="connsiteX8" fmla="*/ 247132 w 604110"/>
                  <a:gd name="connsiteY8" fmla="*/ 603052 h 603052"/>
                  <a:gd name="connsiteX9" fmla="*/ 219670 w 604110"/>
                  <a:gd name="connsiteY9" fmla="*/ 575649 h 603052"/>
                  <a:gd name="connsiteX10" fmla="*/ 302055 w 604110"/>
                  <a:gd name="connsiteY10" fmla="*/ 0 h 603052"/>
                  <a:gd name="connsiteX11" fmla="*/ 464890 w 604110"/>
                  <a:gd name="connsiteY11" fmla="*/ 138982 h 603052"/>
                  <a:gd name="connsiteX12" fmla="*/ 604110 w 604110"/>
                  <a:gd name="connsiteY12" fmla="*/ 301539 h 603052"/>
                  <a:gd name="connsiteX13" fmla="*/ 439353 w 604110"/>
                  <a:gd name="connsiteY13" fmla="*/ 466014 h 603052"/>
                  <a:gd name="connsiteX14" fmla="*/ 402694 w 604110"/>
                  <a:gd name="connsiteY14" fmla="*/ 466014 h 603052"/>
                  <a:gd name="connsiteX15" fmla="*/ 384434 w 604110"/>
                  <a:gd name="connsiteY15" fmla="*/ 466014 h 603052"/>
                  <a:gd name="connsiteX16" fmla="*/ 372763 w 604110"/>
                  <a:gd name="connsiteY16" fmla="*/ 466014 h 603052"/>
                  <a:gd name="connsiteX17" fmla="*/ 444707 w 604110"/>
                  <a:gd name="connsiteY17" fmla="*/ 342795 h 603052"/>
                  <a:gd name="connsiteX18" fmla="*/ 434822 w 604110"/>
                  <a:gd name="connsiteY18" fmla="*/ 305239 h 603052"/>
                  <a:gd name="connsiteX19" fmla="*/ 397340 w 604110"/>
                  <a:gd name="connsiteY19" fmla="*/ 315108 h 603052"/>
                  <a:gd name="connsiteX20" fmla="*/ 329515 w 604110"/>
                  <a:gd name="connsiteY20" fmla="*/ 431200 h 603052"/>
                  <a:gd name="connsiteX21" fmla="*/ 329515 w 604110"/>
                  <a:gd name="connsiteY21" fmla="*/ 328951 h 603052"/>
                  <a:gd name="connsiteX22" fmla="*/ 302055 w 604110"/>
                  <a:gd name="connsiteY22" fmla="*/ 301539 h 603052"/>
                  <a:gd name="connsiteX23" fmla="*/ 274596 w 604110"/>
                  <a:gd name="connsiteY23" fmla="*/ 328951 h 603052"/>
                  <a:gd name="connsiteX24" fmla="*/ 274596 w 604110"/>
                  <a:gd name="connsiteY24" fmla="*/ 431200 h 603052"/>
                  <a:gd name="connsiteX25" fmla="*/ 206771 w 604110"/>
                  <a:gd name="connsiteY25" fmla="*/ 315108 h 603052"/>
                  <a:gd name="connsiteX26" fmla="*/ 169288 w 604110"/>
                  <a:gd name="connsiteY26" fmla="*/ 305239 h 603052"/>
                  <a:gd name="connsiteX27" fmla="*/ 159403 w 604110"/>
                  <a:gd name="connsiteY27" fmla="*/ 342795 h 603052"/>
                  <a:gd name="connsiteX28" fmla="*/ 231347 w 604110"/>
                  <a:gd name="connsiteY28" fmla="*/ 466014 h 603052"/>
                  <a:gd name="connsiteX29" fmla="*/ 219676 w 604110"/>
                  <a:gd name="connsiteY29" fmla="*/ 466014 h 603052"/>
                  <a:gd name="connsiteX30" fmla="*/ 164757 w 604110"/>
                  <a:gd name="connsiteY30" fmla="*/ 466014 h 603052"/>
                  <a:gd name="connsiteX31" fmla="*/ 0 w 604110"/>
                  <a:gd name="connsiteY31" fmla="*/ 301539 h 603052"/>
                  <a:gd name="connsiteX32" fmla="*/ 139220 w 604110"/>
                  <a:gd name="connsiteY32" fmla="*/ 138982 h 603052"/>
                  <a:gd name="connsiteX33" fmla="*/ 302055 w 604110"/>
                  <a:gd name="connsiteY33" fmla="*/ 0 h 603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604110" h="603052">
                    <a:moveTo>
                      <a:pt x="219670" y="520843"/>
                    </a:moveTo>
                    <a:lnTo>
                      <a:pt x="279125" y="520843"/>
                    </a:lnTo>
                    <a:cubicBezTo>
                      <a:pt x="279125" y="520843"/>
                      <a:pt x="279125" y="520843"/>
                      <a:pt x="279262" y="520843"/>
                    </a:cubicBezTo>
                    <a:lnTo>
                      <a:pt x="324848" y="520843"/>
                    </a:lnTo>
                    <a:cubicBezTo>
                      <a:pt x="324986" y="520843"/>
                      <a:pt x="324986" y="520843"/>
                      <a:pt x="324986" y="520843"/>
                    </a:cubicBezTo>
                    <a:lnTo>
                      <a:pt x="384440" y="520843"/>
                    </a:lnTo>
                    <a:lnTo>
                      <a:pt x="384440" y="575649"/>
                    </a:lnTo>
                    <a:cubicBezTo>
                      <a:pt x="384440" y="590721"/>
                      <a:pt x="372082" y="603052"/>
                      <a:pt x="356978" y="603052"/>
                    </a:cubicBezTo>
                    <a:lnTo>
                      <a:pt x="247132" y="603052"/>
                    </a:lnTo>
                    <a:cubicBezTo>
                      <a:pt x="232028" y="603052"/>
                      <a:pt x="219670" y="590721"/>
                      <a:pt x="219670" y="575649"/>
                    </a:cubicBezTo>
                    <a:close/>
                    <a:moveTo>
                      <a:pt x="302055" y="0"/>
                    </a:moveTo>
                    <a:cubicBezTo>
                      <a:pt x="384296" y="0"/>
                      <a:pt x="452533" y="60308"/>
                      <a:pt x="464890" y="138982"/>
                    </a:cubicBezTo>
                    <a:cubicBezTo>
                      <a:pt x="543699" y="151318"/>
                      <a:pt x="604110" y="219438"/>
                      <a:pt x="604110" y="301539"/>
                    </a:cubicBezTo>
                    <a:cubicBezTo>
                      <a:pt x="604110" y="392274"/>
                      <a:pt x="530244" y="466014"/>
                      <a:pt x="439353" y="466014"/>
                    </a:cubicBezTo>
                    <a:lnTo>
                      <a:pt x="402694" y="466014"/>
                    </a:lnTo>
                    <a:lnTo>
                      <a:pt x="384434" y="466014"/>
                    </a:lnTo>
                    <a:lnTo>
                      <a:pt x="372763" y="466014"/>
                    </a:lnTo>
                    <a:lnTo>
                      <a:pt x="444707" y="342795"/>
                    </a:lnTo>
                    <a:cubicBezTo>
                      <a:pt x="452396" y="329637"/>
                      <a:pt x="448003" y="312915"/>
                      <a:pt x="434822" y="305239"/>
                    </a:cubicBezTo>
                    <a:cubicBezTo>
                      <a:pt x="421779" y="297701"/>
                      <a:pt x="405028" y="302087"/>
                      <a:pt x="397340" y="315108"/>
                    </a:cubicBezTo>
                    <a:lnTo>
                      <a:pt x="329515" y="431200"/>
                    </a:lnTo>
                    <a:lnTo>
                      <a:pt x="329515" y="328951"/>
                    </a:lnTo>
                    <a:cubicBezTo>
                      <a:pt x="329515" y="313737"/>
                      <a:pt x="317158" y="301539"/>
                      <a:pt x="302055" y="301539"/>
                    </a:cubicBezTo>
                    <a:cubicBezTo>
                      <a:pt x="286952" y="301539"/>
                      <a:pt x="274596" y="313737"/>
                      <a:pt x="274596" y="328951"/>
                    </a:cubicBezTo>
                    <a:lnTo>
                      <a:pt x="274596" y="431200"/>
                    </a:lnTo>
                    <a:lnTo>
                      <a:pt x="206771" y="315108"/>
                    </a:lnTo>
                    <a:cubicBezTo>
                      <a:pt x="199082" y="302087"/>
                      <a:pt x="182332" y="297701"/>
                      <a:pt x="169288" y="305239"/>
                    </a:cubicBezTo>
                    <a:cubicBezTo>
                      <a:pt x="156108" y="312915"/>
                      <a:pt x="151714" y="329637"/>
                      <a:pt x="159403" y="342795"/>
                    </a:cubicBezTo>
                    <a:lnTo>
                      <a:pt x="231347" y="466014"/>
                    </a:lnTo>
                    <a:lnTo>
                      <a:pt x="219676" y="466014"/>
                    </a:lnTo>
                    <a:lnTo>
                      <a:pt x="164757" y="466014"/>
                    </a:lnTo>
                    <a:cubicBezTo>
                      <a:pt x="73866" y="466014"/>
                      <a:pt x="0" y="392274"/>
                      <a:pt x="0" y="301539"/>
                    </a:cubicBezTo>
                    <a:cubicBezTo>
                      <a:pt x="0" y="219438"/>
                      <a:pt x="60411" y="151318"/>
                      <a:pt x="139220" y="138982"/>
                    </a:cubicBezTo>
                    <a:cubicBezTo>
                      <a:pt x="151577" y="60308"/>
                      <a:pt x="219814" y="0"/>
                      <a:pt x="30205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1599565" y="4688205"/>
            <a:ext cx="3510280" cy="2769235"/>
            <a:chOff x="1078" y="7400"/>
            <a:chExt cx="5528" cy="4361"/>
          </a:xfrm>
        </p:grpSpPr>
        <p:sp>
          <p:nvSpPr>
            <p:cNvPr id="101" name="îS1iḑè"/>
            <p:cNvSpPr txBox="1"/>
            <p:nvPr/>
          </p:nvSpPr>
          <p:spPr>
            <a:xfrm>
              <a:off x="1094" y="7400"/>
              <a:ext cx="5512" cy="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lumMod val="100000"/>
                    </a:schemeClr>
                  </a:solidFill>
                </a14:hiddenFill>
              </a:ext>
            </a:extLst>
          </p:spPr>
          <p:txBody>
            <a:bodyPr wrap="square" lIns="91440" tIns="45720" rIns="91440" bIns="45720" anchor="b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主料：</a:t>
              </a:r>
              <a:endPara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2" name="iṥḷîḓé"/>
            <p:cNvSpPr txBox="1"/>
            <p:nvPr/>
          </p:nvSpPr>
          <p:spPr>
            <a:xfrm>
              <a:off x="1078" y="8013"/>
              <a:ext cx="5512" cy="3748"/>
            </a:xfrm>
            <a:prstGeom prst="rect">
              <a:avLst/>
            </a:prstGeom>
            <a:noFill/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20000"/>
                </a:lnSpc>
              </a:pPr>
              <a:r>
                <a:rPr sz="2400" dirty="0">
                  <a:solidFill>
                    <a:schemeClr val="dk1">
                      <a:lumMod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猪颈肉1000克</a:t>
              </a:r>
              <a:endParaRPr sz="2400" dirty="0">
                <a:solidFill>
                  <a:schemeClr val="dk1">
                    <a:lumMod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856095" y="1379855"/>
            <a:ext cx="3862705" cy="2965450"/>
            <a:chOff x="6764" y="2816"/>
            <a:chExt cx="5512" cy="4690"/>
          </a:xfrm>
        </p:grpSpPr>
        <p:sp>
          <p:nvSpPr>
            <p:cNvPr id="4" name="iṥḷïḍé"/>
            <p:cNvSpPr/>
            <p:nvPr/>
          </p:nvSpPr>
          <p:spPr>
            <a:xfrm>
              <a:off x="6764" y="2816"/>
              <a:ext cx="5512" cy="4537"/>
            </a:xfrm>
            <a:prstGeom prst="rect">
              <a:avLst/>
            </a:prstGeom>
            <a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10946" y="6218"/>
              <a:ext cx="1188" cy="1288"/>
              <a:chOff x="10946" y="6218"/>
              <a:chExt cx="1188" cy="1288"/>
            </a:xfrm>
          </p:grpSpPr>
          <p:sp>
            <p:nvSpPr>
              <p:cNvPr id="6" name="îṩlîḓe"/>
              <p:cNvSpPr/>
              <p:nvPr/>
            </p:nvSpPr>
            <p:spPr>
              <a:xfrm>
                <a:off x="10946" y="6218"/>
                <a:ext cx="1189" cy="1289"/>
              </a:xfrm>
              <a:prstGeom prst="foldedCorner">
                <a:avLst/>
              </a:prstGeom>
              <a:solidFill>
                <a:srgbClr val="FEC0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  <p:sp>
            <p:nvSpPr>
              <p:cNvPr id="7" name="iṧļîḋé"/>
              <p:cNvSpPr/>
              <p:nvPr/>
            </p:nvSpPr>
            <p:spPr bwMode="auto">
              <a:xfrm>
                <a:off x="11301" y="6489"/>
                <a:ext cx="477" cy="715"/>
              </a:xfrm>
              <a:custGeom>
                <a:avLst/>
                <a:gdLst>
                  <a:gd name="T0" fmla="*/ 425 w 506"/>
                  <a:gd name="T1" fmla="*/ 488 h 759"/>
                  <a:gd name="T2" fmla="*/ 474 w 506"/>
                  <a:gd name="T3" fmla="*/ 428 h 759"/>
                  <a:gd name="T4" fmla="*/ 506 w 506"/>
                  <a:gd name="T5" fmla="*/ 350 h 759"/>
                  <a:gd name="T6" fmla="*/ 462 w 506"/>
                  <a:gd name="T7" fmla="*/ 279 h 759"/>
                  <a:gd name="T8" fmla="*/ 414 w 506"/>
                  <a:gd name="T9" fmla="*/ 222 h 759"/>
                  <a:gd name="T10" fmla="*/ 436 w 506"/>
                  <a:gd name="T11" fmla="*/ 144 h 759"/>
                  <a:gd name="T12" fmla="*/ 304 w 506"/>
                  <a:gd name="T13" fmla="*/ 193 h 759"/>
                  <a:gd name="T14" fmla="*/ 294 w 506"/>
                  <a:gd name="T15" fmla="*/ 178 h 759"/>
                  <a:gd name="T16" fmla="*/ 291 w 506"/>
                  <a:gd name="T17" fmla="*/ 64 h 759"/>
                  <a:gd name="T18" fmla="*/ 212 w 506"/>
                  <a:gd name="T19" fmla="*/ 167 h 759"/>
                  <a:gd name="T20" fmla="*/ 187 w 506"/>
                  <a:gd name="T21" fmla="*/ 0 h 759"/>
                  <a:gd name="T22" fmla="*/ 191 w 506"/>
                  <a:gd name="T23" fmla="*/ 157 h 759"/>
                  <a:gd name="T24" fmla="*/ 141 w 506"/>
                  <a:gd name="T25" fmla="*/ 131 h 759"/>
                  <a:gd name="T26" fmla="*/ 0 w 506"/>
                  <a:gd name="T27" fmla="*/ 124 h 759"/>
                  <a:gd name="T28" fmla="*/ 103 w 506"/>
                  <a:gd name="T29" fmla="*/ 192 h 759"/>
                  <a:gd name="T30" fmla="*/ 86 w 506"/>
                  <a:gd name="T31" fmla="*/ 283 h 759"/>
                  <a:gd name="T32" fmla="*/ 140 w 506"/>
                  <a:gd name="T33" fmla="*/ 278 h 759"/>
                  <a:gd name="T34" fmla="*/ 182 w 506"/>
                  <a:gd name="T35" fmla="*/ 344 h 759"/>
                  <a:gd name="T36" fmla="*/ 177 w 506"/>
                  <a:gd name="T37" fmla="*/ 396 h 759"/>
                  <a:gd name="T38" fmla="*/ 207 w 506"/>
                  <a:gd name="T39" fmla="*/ 418 h 759"/>
                  <a:gd name="T40" fmla="*/ 242 w 506"/>
                  <a:gd name="T41" fmla="*/ 472 h 759"/>
                  <a:gd name="T42" fmla="*/ 200 w 506"/>
                  <a:gd name="T43" fmla="*/ 554 h 759"/>
                  <a:gd name="T44" fmla="*/ 301 w 506"/>
                  <a:gd name="T45" fmla="*/ 535 h 759"/>
                  <a:gd name="T46" fmla="*/ 54 w 506"/>
                  <a:gd name="T47" fmla="*/ 759 h 759"/>
                  <a:gd name="T48" fmla="*/ 316 w 506"/>
                  <a:gd name="T49" fmla="*/ 603 h 759"/>
                  <a:gd name="T50" fmla="*/ 415 w 506"/>
                  <a:gd name="T51" fmla="*/ 659 h 759"/>
                  <a:gd name="T52" fmla="*/ 339 w 506"/>
                  <a:gd name="T53" fmla="*/ 508 h 759"/>
                  <a:gd name="T54" fmla="*/ 469 w 506"/>
                  <a:gd name="T55" fmla="*/ 594 h 759"/>
                  <a:gd name="T56" fmla="*/ 345 w 506"/>
                  <a:gd name="T57" fmla="*/ 484 h 759"/>
                  <a:gd name="T58" fmla="*/ 353 w 506"/>
                  <a:gd name="T59" fmla="*/ 409 h 759"/>
                  <a:gd name="T60" fmla="*/ 367 w 506"/>
                  <a:gd name="T61" fmla="*/ 372 h 759"/>
                  <a:gd name="T62" fmla="*/ 353 w 506"/>
                  <a:gd name="T63" fmla="*/ 409 h 759"/>
                  <a:gd name="T64" fmla="*/ 373 w 506"/>
                  <a:gd name="T65" fmla="*/ 314 h 759"/>
                  <a:gd name="T66" fmla="*/ 335 w 506"/>
                  <a:gd name="T67" fmla="*/ 303 h 759"/>
                  <a:gd name="T68" fmla="*/ 347 w 506"/>
                  <a:gd name="T69" fmla="*/ 241 h 759"/>
                  <a:gd name="T70" fmla="*/ 329 w 506"/>
                  <a:gd name="T71" fmla="*/ 290 h 759"/>
                  <a:gd name="T72" fmla="*/ 297 w 506"/>
                  <a:gd name="T73" fmla="*/ 286 h 759"/>
                  <a:gd name="T74" fmla="*/ 238 w 506"/>
                  <a:gd name="T75" fmla="*/ 260 h 759"/>
                  <a:gd name="T76" fmla="*/ 129 w 506"/>
                  <a:gd name="T77" fmla="*/ 183 h 759"/>
                  <a:gd name="T78" fmla="*/ 236 w 506"/>
                  <a:gd name="T79" fmla="*/ 214 h 759"/>
                  <a:gd name="T80" fmla="*/ 175 w 506"/>
                  <a:gd name="T81" fmla="*/ 237 h 759"/>
                  <a:gd name="T82" fmla="*/ 130 w 506"/>
                  <a:gd name="T83" fmla="*/ 186 h 759"/>
                  <a:gd name="T84" fmla="*/ 302 w 506"/>
                  <a:gd name="T85" fmla="*/ 330 h 759"/>
                  <a:gd name="T86" fmla="*/ 300 w 506"/>
                  <a:gd name="T87" fmla="*/ 380 h 759"/>
                  <a:gd name="T88" fmla="*/ 290 w 506"/>
                  <a:gd name="T89" fmla="*/ 484 h 759"/>
                  <a:gd name="T90" fmla="*/ 326 w 506"/>
                  <a:gd name="T91" fmla="*/ 420 h 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06" h="759">
                    <a:moveTo>
                      <a:pt x="363" y="452"/>
                    </a:moveTo>
                    <a:cubicBezTo>
                      <a:pt x="377" y="475"/>
                      <a:pt x="400" y="488"/>
                      <a:pt x="425" y="488"/>
                    </a:cubicBezTo>
                    <a:lnTo>
                      <a:pt x="425" y="488"/>
                    </a:lnTo>
                    <a:cubicBezTo>
                      <a:pt x="437" y="488"/>
                      <a:pt x="448" y="485"/>
                      <a:pt x="459" y="480"/>
                    </a:cubicBezTo>
                    <a:lnTo>
                      <a:pt x="504" y="464"/>
                    </a:lnTo>
                    <a:lnTo>
                      <a:pt x="474" y="428"/>
                    </a:lnTo>
                    <a:cubicBezTo>
                      <a:pt x="462" y="409"/>
                      <a:pt x="444" y="397"/>
                      <a:pt x="424" y="393"/>
                    </a:cubicBezTo>
                    <a:cubicBezTo>
                      <a:pt x="439" y="392"/>
                      <a:pt x="454" y="386"/>
                      <a:pt x="467" y="375"/>
                    </a:cubicBezTo>
                    <a:lnTo>
                      <a:pt x="506" y="350"/>
                    </a:lnTo>
                    <a:lnTo>
                      <a:pt x="469" y="321"/>
                    </a:lnTo>
                    <a:cubicBezTo>
                      <a:pt x="460" y="313"/>
                      <a:pt x="451" y="308"/>
                      <a:pt x="440" y="304"/>
                    </a:cubicBezTo>
                    <a:cubicBezTo>
                      <a:pt x="449" y="298"/>
                      <a:pt x="456" y="289"/>
                      <a:pt x="462" y="279"/>
                    </a:cubicBezTo>
                    <a:lnTo>
                      <a:pt x="489" y="241"/>
                    </a:lnTo>
                    <a:lnTo>
                      <a:pt x="444" y="228"/>
                    </a:lnTo>
                    <a:cubicBezTo>
                      <a:pt x="434" y="224"/>
                      <a:pt x="424" y="222"/>
                      <a:pt x="414" y="222"/>
                    </a:cubicBezTo>
                    <a:cubicBezTo>
                      <a:pt x="406" y="222"/>
                      <a:pt x="399" y="223"/>
                      <a:pt x="392" y="225"/>
                    </a:cubicBezTo>
                    <a:cubicBezTo>
                      <a:pt x="404" y="216"/>
                      <a:pt x="413" y="203"/>
                      <a:pt x="417" y="187"/>
                    </a:cubicBezTo>
                    <a:lnTo>
                      <a:pt x="436" y="144"/>
                    </a:lnTo>
                    <a:lnTo>
                      <a:pt x="390" y="141"/>
                    </a:lnTo>
                    <a:cubicBezTo>
                      <a:pt x="384" y="140"/>
                      <a:pt x="379" y="139"/>
                      <a:pt x="374" y="139"/>
                    </a:cubicBezTo>
                    <a:cubicBezTo>
                      <a:pt x="341" y="139"/>
                      <a:pt x="313" y="160"/>
                      <a:pt x="304" y="193"/>
                    </a:cubicBezTo>
                    <a:lnTo>
                      <a:pt x="288" y="227"/>
                    </a:lnTo>
                    <a:cubicBezTo>
                      <a:pt x="279" y="216"/>
                      <a:pt x="269" y="206"/>
                      <a:pt x="258" y="197"/>
                    </a:cubicBezTo>
                    <a:lnTo>
                      <a:pt x="294" y="178"/>
                    </a:lnTo>
                    <a:cubicBezTo>
                      <a:pt x="332" y="164"/>
                      <a:pt x="350" y="127"/>
                      <a:pt x="339" y="88"/>
                    </a:cubicBezTo>
                    <a:lnTo>
                      <a:pt x="333" y="42"/>
                    </a:lnTo>
                    <a:lnTo>
                      <a:pt x="291" y="64"/>
                    </a:lnTo>
                    <a:cubicBezTo>
                      <a:pt x="254" y="79"/>
                      <a:pt x="235" y="115"/>
                      <a:pt x="246" y="154"/>
                    </a:cubicBezTo>
                    <a:lnTo>
                      <a:pt x="252" y="192"/>
                    </a:lnTo>
                    <a:cubicBezTo>
                      <a:pt x="239" y="182"/>
                      <a:pt x="226" y="174"/>
                      <a:pt x="212" y="167"/>
                    </a:cubicBezTo>
                    <a:lnTo>
                      <a:pt x="229" y="135"/>
                    </a:lnTo>
                    <a:cubicBezTo>
                      <a:pt x="253" y="102"/>
                      <a:pt x="248" y="61"/>
                      <a:pt x="218" y="35"/>
                    </a:cubicBezTo>
                    <a:lnTo>
                      <a:pt x="187" y="0"/>
                    </a:lnTo>
                    <a:lnTo>
                      <a:pt x="165" y="41"/>
                    </a:lnTo>
                    <a:cubicBezTo>
                      <a:pt x="141" y="73"/>
                      <a:pt x="146" y="114"/>
                      <a:pt x="176" y="141"/>
                    </a:cubicBezTo>
                    <a:lnTo>
                      <a:pt x="191" y="157"/>
                    </a:lnTo>
                    <a:cubicBezTo>
                      <a:pt x="187" y="156"/>
                      <a:pt x="184" y="155"/>
                      <a:pt x="181" y="153"/>
                    </a:cubicBezTo>
                    <a:cubicBezTo>
                      <a:pt x="175" y="151"/>
                      <a:pt x="169" y="154"/>
                      <a:pt x="166" y="158"/>
                    </a:cubicBezTo>
                    <a:lnTo>
                      <a:pt x="141" y="131"/>
                    </a:lnTo>
                    <a:cubicBezTo>
                      <a:pt x="127" y="109"/>
                      <a:pt x="105" y="97"/>
                      <a:pt x="81" y="97"/>
                    </a:cubicBezTo>
                    <a:cubicBezTo>
                      <a:pt x="68" y="97"/>
                      <a:pt x="56" y="100"/>
                      <a:pt x="44" y="107"/>
                    </a:cubicBezTo>
                    <a:lnTo>
                      <a:pt x="0" y="124"/>
                    </a:lnTo>
                    <a:lnTo>
                      <a:pt x="31" y="159"/>
                    </a:lnTo>
                    <a:cubicBezTo>
                      <a:pt x="46" y="181"/>
                      <a:pt x="68" y="193"/>
                      <a:pt x="92" y="193"/>
                    </a:cubicBezTo>
                    <a:cubicBezTo>
                      <a:pt x="96" y="193"/>
                      <a:pt x="99" y="192"/>
                      <a:pt x="103" y="192"/>
                    </a:cubicBezTo>
                    <a:cubicBezTo>
                      <a:pt x="84" y="199"/>
                      <a:pt x="69" y="214"/>
                      <a:pt x="61" y="235"/>
                    </a:cubicBezTo>
                    <a:lnTo>
                      <a:pt x="40" y="277"/>
                    </a:lnTo>
                    <a:lnTo>
                      <a:pt x="86" y="283"/>
                    </a:lnTo>
                    <a:cubicBezTo>
                      <a:pt x="93" y="285"/>
                      <a:pt x="100" y="286"/>
                      <a:pt x="107" y="286"/>
                    </a:cubicBezTo>
                    <a:lnTo>
                      <a:pt x="107" y="286"/>
                    </a:lnTo>
                    <a:cubicBezTo>
                      <a:pt x="119" y="286"/>
                      <a:pt x="130" y="283"/>
                      <a:pt x="140" y="278"/>
                    </a:cubicBezTo>
                    <a:cubicBezTo>
                      <a:pt x="137" y="289"/>
                      <a:pt x="135" y="301"/>
                      <a:pt x="137" y="314"/>
                    </a:cubicBezTo>
                    <a:lnTo>
                      <a:pt x="138" y="360"/>
                    </a:lnTo>
                    <a:lnTo>
                      <a:pt x="182" y="344"/>
                    </a:lnTo>
                    <a:cubicBezTo>
                      <a:pt x="186" y="343"/>
                      <a:pt x="189" y="341"/>
                      <a:pt x="192" y="340"/>
                    </a:cubicBezTo>
                    <a:cubicBezTo>
                      <a:pt x="191" y="344"/>
                      <a:pt x="190" y="347"/>
                      <a:pt x="190" y="351"/>
                    </a:cubicBezTo>
                    <a:lnTo>
                      <a:pt x="177" y="396"/>
                    </a:lnTo>
                    <a:lnTo>
                      <a:pt x="224" y="393"/>
                    </a:lnTo>
                    <a:cubicBezTo>
                      <a:pt x="224" y="393"/>
                      <a:pt x="225" y="393"/>
                      <a:pt x="225" y="393"/>
                    </a:cubicBezTo>
                    <a:cubicBezTo>
                      <a:pt x="218" y="400"/>
                      <a:pt x="212" y="408"/>
                      <a:pt x="207" y="418"/>
                    </a:cubicBezTo>
                    <a:lnTo>
                      <a:pt x="182" y="457"/>
                    </a:lnTo>
                    <a:lnTo>
                      <a:pt x="227" y="468"/>
                    </a:lnTo>
                    <a:cubicBezTo>
                      <a:pt x="232" y="470"/>
                      <a:pt x="237" y="471"/>
                      <a:pt x="242" y="472"/>
                    </a:cubicBezTo>
                    <a:cubicBezTo>
                      <a:pt x="223" y="474"/>
                      <a:pt x="204" y="484"/>
                      <a:pt x="191" y="500"/>
                    </a:cubicBezTo>
                    <a:lnTo>
                      <a:pt x="158" y="533"/>
                    </a:lnTo>
                    <a:lnTo>
                      <a:pt x="200" y="554"/>
                    </a:lnTo>
                    <a:cubicBezTo>
                      <a:pt x="213" y="562"/>
                      <a:pt x="227" y="566"/>
                      <a:pt x="242" y="566"/>
                    </a:cubicBezTo>
                    <a:cubicBezTo>
                      <a:pt x="264" y="566"/>
                      <a:pt x="285" y="555"/>
                      <a:pt x="299" y="537"/>
                    </a:cubicBezTo>
                    <a:lnTo>
                      <a:pt x="301" y="535"/>
                    </a:lnTo>
                    <a:cubicBezTo>
                      <a:pt x="259" y="636"/>
                      <a:pt x="170" y="710"/>
                      <a:pt x="52" y="732"/>
                    </a:cubicBezTo>
                    <a:cubicBezTo>
                      <a:pt x="45" y="734"/>
                      <a:pt x="40" y="740"/>
                      <a:pt x="41" y="748"/>
                    </a:cubicBezTo>
                    <a:cubicBezTo>
                      <a:pt x="42" y="754"/>
                      <a:pt x="48" y="759"/>
                      <a:pt x="54" y="759"/>
                    </a:cubicBezTo>
                    <a:cubicBezTo>
                      <a:pt x="55" y="759"/>
                      <a:pt x="56" y="758"/>
                      <a:pt x="57" y="758"/>
                    </a:cubicBezTo>
                    <a:cubicBezTo>
                      <a:pt x="177" y="735"/>
                      <a:pt x="270" y="663"/>
                      <a:pt x="318" y="564"/>
                    </a:cubicBezTo>
                    <a:lnTo>
                      <a:pt x="316" y="603"/>
                    </a:lnTo>
                    <a:cubicBezTo>
                      <a:pt x="309" y="643"/>
                      <a:pt x="331" y="677"/>
                      <a:pt x="370" y="688"/>
                    </a:cubicBezTo>
                    <a:lnTo>
                      <a:pt x="413" y="706"/>
                    </a:lnTo>
                    <a:lnTo>
                      <a:pt x="415" y="659"/>
                    </a:lnTo>
                    <a:cubicBezTo>
                      <a:pt x="422" y="619"/>
                      <a:pt x="400" y="585"/>
                      <a:pt x="361" y="574"/>
                    </a:cubicBezTo>
                    <a:lnTo>
                      <a:pt x="321" y="558"/>
                    </a:lnTo>
                    <a:cubicBezTo>
                      <a:pt x="328" y="542"/>
                      <a:pt x="334" y="525"/>
                      <a:pt x="339" y="508"/>
                    </a:cubicBezTo>
                    <a:lnTo>
                      <a:pt x="345" y="528"/>
                    </a:lnTo>
                    <a:cubicBezTo>
                      <a:pt x="351" y="567"/>
                      <a:pt x="382" y="593"/>
                      <a:pt x="423" y="591"/>
                    </a:cubicBezTo>
                    <a:lnTo>
                      <a:pt x="469" y="594"/>
                    </a:lnTo>
                    <a:lnTo>
                      <a:pt x="457" y="549"/>
                    </a:lnTo>
                    <a:cubicBezTo>
                      <a:pt x="450" y="509"/>
                      <a:pt x="419" y="483"/>
                      <a:pt x="378" y="486"/>
                    </a:cubicBezTo>
                    <a:lnTo>
                      <a:pt x="345" y="484"/>
                    </a:lnTo>
                    <a:cubicBezTo>
                      <a:pt x="348" y="469"/>
                      <a:pt x="350" y="454"/>
                      <a:pt x="352" y="439"/>
                    </a:cubicBezTo>
                    <a:lnTo>
                      <a:pt x="363" y="452"/>
                    </a:lnTo>
                    <a:close/>
                    <a:moveTo>
                      <a:pt x="353" y="409"/>
                    </a:moveTo>
                    <a:cubicBezTo>
                      <a:pt x="353" y="405"/>
                      <a:pt x="354" y="402"/>
                      <a:pt x="353" y="398"/>
                    </a:cubicBezTo>
                    <a:cubicBezTo>
                      <a:pt x="353" y="385"/>
                      <a:pt x="352" y="372"/>
                      <a:pt x="350" y="359"/>
                    </a:cubicBezTo>
                    <a:lnTo>
                      <a:pt x="367" y="372"/>
                    </a:lnTo>
                    <a:cubicBezTo>
                      <a:pt x="378" y="383"/>
                      <a:pt x="392" y="390"/>
                      <a:pt x="407" y="392"/>
                    </a:cubicBezTo>
                    <a:cubicBezTo>
                      <a:pt x="397" y="393"/>
                      <a:pt x="387" y="396"/>
                      <a:pt x="378" y="400"/>
                    </a:cubicBezTo>
                    <a:lnTo>
                      <a:pt x="353" y="409"/>
                    </a:lnTo>
                    <a:close/>
                    <a:moveTo>
                      <a:pt x="335" y="303"/>
                    </a:moveTo>
                    <a:lnTo>
                      <a:pt x="367" y="312"/>
                    </a:lnTo>
                    <a:cubicBezTo>
                      <a:pt x="369" y="313"/>
                      <a:pt x="371" y="314"/>
                      <a:pt x="373" y="314"/>
                    </a:cubicBezTo>
                    <a:cubicBezTo>
                      <a:pt x="372" y="316"/>
                      <a:pt x="370" y="316"/>
                      <a:pt x="369" y="318"/>
                    </a:cubicBezTo>
                    <a:lnTo>
                      <a:pt x="345" y="334"/>
                    </a:lnTo>
                    <a:cubicBezTo>
                      <a:pt x="342" y="323"/>
                      <a:pt x="338" y="313"/>
                      <a:pt x="335" y="303"/>
                    </a:cubicBezTo>
                    <a:close/>
                    <a:moveTo>
                      <a:pt x="331" y="239"/>
                    </a:moveTo>
                    <a:cubicBezTo>
                      <a:pt x="337" y="240"/>
                      <a:pt x="342" y="241"/>
                      <a:pt x="347" y="241"/>
                    </a:cubicBezTo>
                    <a:lnTo>
                      <a:pt x="347" y="241"/>
                    </a:lnTo>
                    <a:cubicBezTo>
                      <a:pt x="355" y="241"/>
                      <a:pt x="362" y="239"/>
                      <a:pt x="369" y="237"/>
                    </a:cubicBezTo>
                    <a:cubicBezTo>
                      <a:pt x="361" y="243"/>
                      <a:pt x="355" y="252"/>
                      <a:pt x="349" y="261"/>
                    </a:cubicBezTo>
                    <a:lnTo>
                      <a:pt x="329" y="290"/>
                    </a:lnTo>
                    <a:cubicBezTo>
                      <a:pt x="320" y="271"/>
                      <a:pt x="309" y="253"/>
                      <a:pt x="296" y="236"/>
                    </a:cubicBezTo>
                    <a:lnTo>
                      <a:pt x="331" y="239"/>
                    </a:lnTo>
                    <a:close/>
                    <a:moveTo>
                      <a:pt x="297" y="286"/>
                    </a:moveTo>
                    <a:lnTo>
                      <a:pt x="268" y="288"/>
                    </a:lnTo>
                    <a:cubicBezTo>
                      <a:pt x="256" y="287"/>
                      <a:pt x="245" y="289"/>
                      <a:pt x="236" y="293"/>
                    </a:cubicBezTo>
                    <a:cubicBezTo>
                      <a:pt x="239" y="283"/>
                      <a:pt x="240" y="272"/>
                      <a:pt x="238" y="260"/>
                    </a:cubicBezTo>
                    <a:lnTo>
                      <a:pt x="237" y="214"/>
                    </a:lnTo>
                    <a:cubicBezTo>
                      <a:pt x="262" y="234"/>
                      <a:pt x="282" y="258"/>
                      <a:pt x="297" y="286"/>
                    </a:cubicBezTo>
                    <a:close/>
                    <a:moveTo>
                      <a:pt x="129" y="183"/>
                    </a:moveTo>
                    <a:lnTo>
                      <a:pt x="164" y="169"/>
                    </a:lnTo>
                    <a:cubicBezTo>
                      <a:pt x="165" y="173"/>
                      <a:pt x="168" y="177"/>
                      <a:pt x="172" y="179"/>
                    </a:cubicBezTo>
                    <a:cubicBezTo>
                      <a:pt x="196" y="187"/>
                      <a:pt x="217" y="199"/>
                      <a:pt x="236" y="214"/>
                    </a:cubicBezTo>
                    <a:lnTo>
                      <a:pt x="193" y="230"/>
                    </a:lnTo>
                    <a:cubicBezTo>
                      <a:pt x="187" y="232"/>
                      <a:pt x="181" y="234"/>
                      <a:pt x="175" y="237"/>
                    </a:cubicBezTo>
                    <a:lnTo>
                      <a:pt x="175" y="237"/>
                    </a:lnTo>
                    <a:lnTo>
                      <a:pt x="197" y="196"/>
                    </a:lnTo>
                    <a:lnTo>
                      <a:pt x="151" y="189"/>
                    </a:lnTo>
                    <a:cubicBezTo>
                      <a:pt x="144" y="187"/>
                      <a:pt x="137" y="186"/>
                      <a:pt x="130" y="186"/>
                    </a:cubicBezTo>
                    <a:cubicBezTo>
                      <a:pt x="126" y="186"/>
                      <a:pt x="123" y="187"/>
                      <a:pt x="120" y="187"/>
                    </a:cubicBezTo>
                    <a:cubicBezTo>
                      <a:pt x="123" y="186"/>
                      <a:pt x="126" y="185"/>
                      <a:pt x="129" y="183"/>
                    </a:cubicBezTo>
                    <a:close/>
                    <a:moveTo>
                      <a:pt x="302" y="330"/>
                    </a:moveTo>
                    <a:lnTo>
                      <a:pt x="308" y="308"/>
                    </a:lnTo>
                    <a:cubicBezTo>
                      <a:pt x="318" y="332"/>
                      <a:pt x="324" y="359"/>
                      <a:pt x="326" y="386"/>
                    </a:cubicBezTo>
                    <a:lnTo>
                      <a:pt x="300" y="380"/>
                    </a:lnTo>
                    <a:cubicBezTo>
                      <a:pt x="292" y="377"/>
                      <a:pt x="285" y="376"/>
                      <a:pt x="277" y="375"/>
                    </a:cubicBezTo>
                    <a:cubicBezTo>
                      <a:pt x="290" y="364"/>
                      <a:pt x="299" y="349"/>
                      <a:pt x="302" y="330"/>
                    </a:cubicBezTo>
                    <a:close/>
                    <a:moveTo>
                      <a:pt x="290" y="484"/>
                    </a:moveTo>
                    <a:cubicBezTo>
                      <a:pt x="281" y="478"/>
                      <a:pt x="271" y="474"/>
                      <a:pt x="261" y="472"/>
                    </a:cubicBezTo>
                    <a:cubicBezTo>
                      <a:pt x="286" y="470"/>
                      <a:pt x="308" y="455"/>
                      <a:pt x="320" y="430"/>
                    </a:cubicBezTo>
                    <a:lnTo>
                      <a:pt x="326" y="420"/>
                    </a:lnTo>
                    <a:cubicBezTo>
                      <a:pt x="325" y="446"/>
                      <a:pt x="321" y="472"/>
                      <a:pt x="315" y="495"/>
                    </a:cubicBezTo>
                    <a:lnTo>
                      <a:pt x="290" y="48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6419850" y="4345940"/>
            <a:ext cx="4485640" cy="2392680"/>
            <a:chOff x="6844" y="7311"/>
            <a:chExt cx="5724" cy="4345"/>
          </a:xfrm>
        </p:grpSpPr>
        <p:sp>
          <p:nvSpPr>
            <p:cNvPr id="15" name="iṥḷîḓé"/>
            <p:cNvSpPr txBox="1"/>
            <p:nvPr/>
          </p:nvSpPr>
          <p:spPr>
            <a:xfrm>
              <a:off x="6844" y="7775"/>
              <a:ext cx="5512" cy="3881"/>
            </a:xfrm>
            <a:prstGeom prst="rect">
              <a:avLst/>
            </a:prstGeom>
            <a:noFill/>
          </p:spPr>
          <p:txBody>
            <a:bodyPr wrap="square" lIns="91440" tIns="45720" rIns="91440" bIns="4572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20000"/>
                </a:lnSpc>
              </a:pPr>
              <a:r>
                <a:rPr lang="zh-CN" sz="2000" dirty="0">
                  <a:solidFill>
                    <a:schemeClr val="dk1">
                      <a:lumMod val="10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柱候酱10g、海鲜酱10g、蚝油10g、白糖100g、南乳5g、美极鲜酱油20g、芝麻酱5g、花生酱5g、味精5g、鸡精5g、蒜茸10g、红葱头茸10g、芝麻油20g、奥尔良鸡翅腌粉15克、玫瑰露酒5克、麦芽糖200克。</a:t>
              </a:r>
              <a:endParaRPr lang="zh-CN" sz="2000" dirty="0">
                <a:solidFill>
                  <a:schemeClr val="dk1">
                    <a:lumMod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îS1iḑè"/>
            <p:cNvSpPr txBox="1"/>
            <p:nvPr/>
          </p:nvSpPr>
          <p:spPr>
            <a:xfrm>
              <a:off x="7056" y="7311"/>
              <a:ext cx="5512" cy="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lumMod val="100000"/>
                    </a:schemeClr>
                  </a:solidFill>
                </a14:hiddenFill>
              </a:ext>
            </a:extLst>
          </p:spPr>
          <p:txBody>
            <a:bodyPr wrap="square" lIns="91440" tIns="45720" rIns="91440" bIns="45720" anchor="b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28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辅料：</a:t>
              </a:r>
              <a:endPara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COMMONDATA" val="eyJjb3VudCI6MTM1LCJoZGlkIjoiMGEyNDMxYmI3MzQwZjM3MWFjOGQ1YTA4NTBjYzBiZjciLCJ1c2VyQ291bnQiOjEzNX0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901</Words>
  <Application>WPS 演示</Application>
  <PresentationFormat>宽屏</PresentationFormat>
  <Paragraphs>169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1" baseType="lpstr">
      <vt:lpstr>Arial</vt:lpstr>
      <vt:lpstr>宋体</vt:lpstr>
      <vt:lpstr>Wingdings</vt:lpstr>
      <vt:lpstr>方正粗黑宋简体</vt:lpstr>
      <vt:lpstr>微软雅黑</vt:lpstr>
      <vt:lpstr>Impact</vt:lpstr>
      <vt:lpstr>华文隶书</vt:lpstr>
      <vt:lpstr>Calibri</vt:lpstr>
      <vt:lpstr>Arial Unicode MS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钟海威</dc:creator>
  <cp:lastModifiedBy>蓝裙子-洁妞妞</cp:lastModifiedBy>
  <cp:revision>207</cp:revision>
  <dcterms:created xsi:type="dcterms:W3CDTF">2019-05-29T06:07:00Z</dcterms:created>
  <dcterms:modified xsi:type="dcterms:W3CDTF">2022-07-29T09:11:52Z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2052-11.1.0.11830</vt:lpwstr>
  </property>
  <property fmtid="{D5CDD505-2E9C-101B-9397-08002B2CF9AE}" pid="3" name="KSOTemplateUUID">
    <vt:lpwstr>v1.0_mb_29NJh5KNteTtHB0LLqbPXw==</vt:lpwstr>
  </property>
  <property fmtid="{D5CDD505-2E9C-101B-9397-08002B2CF9AE}" pid="4" name="ICV">
    <vt:lpwstr>0CCB28882B8745A6B252E835F0537185</vt:lpwstr>
  </property>
</Properties>
</file>